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62" r:id="rId3"/>
    <p:sldId id="263" r:id="rId4"/>
    <p:sldId id="264" r:id="rId5"/>
    <p:sldId id="265" r:id="rId6"/>
    <p:sldId id="272" r:id="rId7"/>
    <p:sldId id="273" r:id="rId8"/>
    <p:sldId id="267" r:id="rId9"/>
    <p:sldId id="270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90000"/>
    <a:srgbClr val="1A0597"/>
    <a:srgbClr val="0033CC"/>
    <a:srgbClr val="FF6600"/>
    <a:srgbClr val="3333CC"/>
    <a:srgbClr val="CC33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A3FC-D0AB-44DE-9144-768F686AC54A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4D0C6-E888-40B1-8768-7C46A1E74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64FE5-967D-43C5-BA02-526741EDA2DE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92C2E-38C4-4356-AF29-1E5DF499D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14BD4-AA20-45AA-8292-3E50E8021EBB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181F4-9AA0-4E6B-801E-87CCF408D0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3C87F-57DB-4A05-AD79-37B6C2FAD239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1D8AD-C5D1-4A2F-A7D4-972C02A2F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B3939-697D-4410-B7D3-BA318368E058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D6652-9344-4B3B-A7D6-97E7A3C8E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1D47-0F1D-4887-9D65-C91D2D8C7D40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500D9-109D-42B7-B0A7-BF534F814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F8229-22A4-418E-A071-7416A837F388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CD912-9A68-4592-9D62-F89398DC1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4D6A5-CE3A-475F-93DE-69A45310BCD0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03E21-E327-45F6-9252-43A611EAF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3EF35-4196-4E65-AEFE-5C1B66E571D7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0DC94-D925-4EDD-9BA1-1C6385FAD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4B950-9B09-4507-8E94-DAF6BFC21936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3643E-4F3F-4197-AB19-16C02ABEC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842FD-EA98-4257-9E92-28B8C5C8F7BC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056EB-74AF-4D77-B59A-28D7D1C10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DCE08F-EB58-47D8-AC49-6748CE864F02}" type="datetimeFigureOut">
              <a:rPr lang="en-US"/>
              <a:pPr>
                <a:defRPr/>
              </a:pPr>
              <a:t>03/10/2018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9A40F2-E821-4CAC-BA9B-123233C113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gif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7" Type="http://schemas.openxmlformats.org/officeDocument/2006/relationships/image" Target="../media/image1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TẬP PHÉP NHÂN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8460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3886200" y="4873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r>
              <a:rPr lang="en-US" sz="3200" b="1">
                <a:solidFill>
                  <a:srgbClr val="0066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457200" y="990600"/>
            <a:ext cx="160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CC3300"/>
                </a:solidFill>
                <a:latin typeface="Times New Roman" pitchFamily="18" charset="0"/>
              </a:rPr>
              <a:t>Bài cũ</a:t>
            </a:r>
            <a:r>
              <a:rPr lang="en-US" sz="3200" b="1">
                <a:solidFill>
                  <a:srgbClr val="CC3300"/>
                </a:solidFill>
                <a:latin typeface="Times New Roman" pitchFamily="18" charset="0"/>
              </a:rPr>
              <a:t> :</a:t>
            </a:r>
          </a:p>
        </p:txBody>
      </p:sp>
      <p:grpSp>
        <p:nvGrpSpPr>
          <p:cNvPr id="18466" name="Group 34"/>
          <p:cNvGrpSpPr>
            <a:grpSpLocks/>
          </p:cNvGrpSpPr>
          <p:nvPr/>
        </p:nvGrpSpPr>
        <p:grpSpPr bwMode="auto">
          <a:xfrm>
            <a:off x="762000" y="1676400"/>
            <a:ext cx="2133600" cy="798513"/>
            <a:chOff x="262" y="1322"/>
            <a:chExt cx="1344" cy="503"/>
          </a:xfrm>
        </p:grpSpPr>
        <p:sp>
          <p:nvSpPr>
            <p:cNvPr id="18467" name="AutoShape 35"/>
            <p:cNvSpPr>
              <a:spLocks noChangeArrowheads="1"/>
            </p:cNvSpPr>
            <p:nvPr/>
          </p:nvSpPr>
          <p:spPr bwMode="gray">
            <a:xfrm>
              <a:off x="262" y="1322"/>
              <a:ext cx="1344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68" name="Group 36"/>
            <p:cNvGrpSpPr>
              <a:grpSpLocks/>
            </p:cNvGrpSpPr>
            <p:nvPr/>
          </p:nvGrpSpPr>
          <p:grpSpPr bwMode="auto">
            <a:xfrm>
              <a:off x="288" y="1392"/>
              <a:ext cx="1172" cy="433"/>
              <a:chOff x="288" y="1392"/>
              <a:chExt cx="1172" cy="433"/>
            </a:xfrm>
          </p:grpSpPr>
          <p:grpSp>
            <p:nvGrpSpPr>
              <p:cNvPr id="18469" name="Group 37"/>
              <p:cNvGrpSpPr>
                <a:grpSpLocks/>
              </p:cNvGrpSpPr>
              <p:nvPr/>
            </p:nvGrpSpPr>
            <p:grpSpPr bwMode="auto">
              <a:xfrm>
                <a:off x="288" y="1392"/>
                <a:ext cx="383" cy="433"/>
                <a:chOff x="999" y="3120"/>
                <a:chExt cx="768" cy="841"/>
              </a:xfrm>
            </p:grpSpPr>
            <p:sp>
              <p:nvSpPr>
                <p:cNvPr id="18470" name="AutoShape 38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71" name="Freeform 3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2" name="Text Box 40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63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18473" name="Text Box 41"/>
              <p:cNvSpPr txBox="1">
                <a:spLocks noChangeArrowheads="1"/>
              </p:cNvSpPr>
              <p:nvPr/>
            </p:nvSpPr>
            <p:spPr bwMode="auto">
              <a:xfrm>
                <a:off x="768" y="1440"/>
                <a:ext cx="69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Tính :</a:t>
                </a:r>
              </a:p>
            </p:txBody>
          </p:sp>
          <p:sp>
            <p:nvSpPr>
              <p:cNvPr id="18474" name="Text Box 42"/>
              <p:cNvSpPr txBox="1">
                <a:spLocks noChangeArrowheads="1"/>
              </p:cNvSpPr>
              <p:nvPr/>
            </p:nvSpPr>
            <p:spPr bwMode="auto">
              <a:xfrm>
                <a:off x="384" y="1488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rgbClr val="990033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</p:grp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7391400" y="2646363"/>
            <a:ext cx="1447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333CC"/>
                </a:solidFill>
                <a:latin typeface="Times New Roman" pitchFamily="18" charset="0"/>
              </a:rPr>
              <a:t>28 - 19</a:t>
            </a:r>
          </a:p>
          <a:p>
            <a:r>
              <a:rPr lang="en-US" sz="2400" b="1">
                <a:solidFill>
                  <a:srgbClr val="3333CC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3124200" y="2667000"/>
            <a:ext cx="121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15 + 15</a:t>
            </a:r>
          </a:p>
          <a:p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30</a:t>
            </a:r>
          </a:p>
        </p:txBody>
      </p:sp>
      <p:grpSp>
        <p:nvGrpSpPr>
          <p:cNvPr id="18484" name="Group 52"/>
          <p:cNvGrpSpPr>
            <a:grpSpLocks/>
          </p:cNvGrpSpPr>
          <p:nvPr/>
        </p:nvGrpSpPr>
        <p:grpSpPr bwMode="auto">
          <a:xfrm>
            <a:off x="228600" y="3498850"/>
            <a:ext cx="8686800" cy="1066800"/>
            <a:chOff x="288" y="2016"/>
            <a:chExt cx="5472" cy="816"/>
          </a:xfrm>
        </p:grpSpPr>
        <p:grpSp>
          <p:nvGrpSpPr>
            <p:cNvPr id="18485" name="Group 53"/>
            <p:cNvGrpSpPr>
              <a:grpSpLocks/>
            </p:cNvGrpSpPr>
            <p:nvPr/>
          </p:nvGrpSpPr>
          <p:grpSpPr bwMode="auto">
            <a:xfrm>
              <a:off x="288" y="2016"/>
              <a:ext cx="5472" cy="816"/>
              <a:chOff x="192" y="1344"/>
              <a:chExt cx="5472" cy="816"/>
            </a:xfrm>
          </p:grpSpPr>
          <p:sp>
            <p:nvSpPr>
              <p:cNvPr id="18486" name="AutoShape 54"/>
              <p:cNvSpPr>
                <a:spLocks noChangeArrowheads="1"/>
              </p:cNvSpPr>
              <p:nvPr/>
            </p:nvSpPr>
            <p:spPr bwMode="gray">
              <a:xfrm>
                <a:off x="192" y="1344"/>
                <a:ext cx="5472" cy="81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48627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660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r>
                  <a:rPr lang="en-US" sz="2800" b="1">
                    <a:latin typeface="Times New Roman" pitchFamily="18" charset="0"/>
                  </a:rPr>
                  <a:t>         </a:t>
                </a:r>
              </a:p>
              <a:p>
                <a:r>
                  <a:rPr lang="en-US" sz="2800" b="1">
                    <a:latin typeface="Times New Roman" pitchFamily="18" charset="0"/>
                  </a:rPr>
                  <a:t>          </a:t>
                </a:r>
              </a:p>
              <a:p>
                <a:endParaRPr lang="en-US" sz="2800" b="1">
                  <a:latin typeface="Times New Roman" pitchFamily="18" charset="0"/>
                </a:endParaRPr>
              </a:p>
              <a:p>
                <a:r>
                  <a:rPr lang="en-US" sz="2800" b="1">
                    <a:latin typeface="Times New Roman" pitchFamily="18" charset="0"/>
                  </a:rPr>
                  <a:t>            </a:t>
                </a:r>
              </a:p>
            </p:txBody>
          </p:sp>
          <p:sp>
            <p:nvSpPr>
              <p:cNvPr id="18487" name="Text Box 55"/>
              <p:cNvSpPr txBox="1">
                <a:spLocks noChangeArrowheads="1"/>
              </p:cNvSpPr>
              <p:nvPr/>
            </p:nvSpPr>
            <p:spPr bwMode="auto">
              <a:xfrm>
                <a:off x="192" y="1440"/>
                <a:ext cx="5472" cy="6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            Trong một buổi họp người ta xếp 8 hàng ghế, mỗi hàng có 5 người. Hỏi buổi họp đó có bao nhiêu người ngồi họp ?</a:t>
                </a:r>
              </a:p>
            </p:txBody>
          </p:sp>
        </p:grpSp>
        <p:grpSp>
          <p:nvGrpSpPr>
            <p:cNvPr id="18488" name="Group 56"/>
            <p:cNvGrpSpPr>
              <a:grpSpLocks/>
            </p:cNvGrpSpPr>
            <p:nvPr/>
          </p:nvGrpSpPr>
          <p:grpSpPr bwMode="auto">
            <a:xfrm>
              <a:off x="314" y="2050"/>
              <a:ext cx="548" cy="510"/>
              <a:chOff x="240" y="1584"/>
              <a:chExt cx="528" cy="478"/>
            </a:xfrm>
          </p:grpSpPr>
          <p:grpSp>
            <p:nvGrpSpPr>
              <p:cNvPr id="18489" name="Group 57"/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478"/>
                <a:chOff x="999" y="3120"/>
                <a:chExt cx="768" cy="927"/>
              </a:xfrm>
            </p:grpSpPr>
            <p:sp>
              <p:nvSpPr>
                <p:cNvPr id="18490" name="AutoShape 58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91" name="Freeform 5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2" name="Text Box 60"/>
                <p:cNvSpPr txBox="1">
                  <a:spLocks noChangeArrowheads="1"/>
                </p:cNvSpPr>
                <p:nvPr/>
              </p:nvSpPr>
              <p:spPr bwMode="gray">
                <a:xfrm>
                  <a:off x="1291" y="3325"/>
                  <a:ext cx="168" cy="722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18493" name="Text Box 61"/>
              <p:cNvSpPr txBox="1">
                <a:spLocks noChangeArrowheads="1"/>
              </p:cNvSpPr>
              <p:nvPr/>
            </p:nvSpPr>
            <p:spPr bwMode="auto">
              <a:xfrm>
                <a:off x="384" y="1598"/>
                <a:ext cx="288" cy="3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990000"/>
                    </a:solidFill>
                    <a:latin typeface="Times New Roman" pitchFamily="18" charset="0"/>
                  </a:rPr>
                  <a:t>3</a:t>
                </a:r>
              </a:p>
            </p:txBody>
          </p:sp>
        </p:grpSp>
      </p:grpSp>
      <p:sp>
        <p:nvSpPr>
          <p:cNvPr id="18494" name="AutoShape 62"/>
          <p:cNvSpPr>
            <a:spLocks noChangeArrowheads="1"/>
          </p:cNvSpPr>
          <p:nvPr/>
        </p:nvSpPr>
        <p:spPr bwMode="gray">
          <a:xfrm>
            <a:off x="1752600" y="4683125"/>
            <a:ext cx="6477000" cy="1717675"/>
          </a:xfrm>
          <a:prstGeom prst="roundRect">
            <a:avLst>
              <a:gd name="adj" fmla="val 10889"/>
            </a:avLst>
          </a:prstGeom>
          <a:solidFill>
            <a:srgbClr val="FFFFFF"/>
          </a:solidFill>
          <a:ln w="38100">
            <a:solidFill>
              <a:srgbClr val="FF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en-US" sz="2800" b="1" u="sng">
              <a:solidFill>
                <a:srgbClr val="CC3300"/>
              </a:solidFill>
              <a:latin typeface="Times New Roman" pitchFamily="18" charset="0"/>
            </a:endParaRPr>
          </a:p>
          <a:p>
            <a:pPr algn="ctr"/>
            <a:r>
              <a:rPr lang="en-US" sz="2800" b="1" u="sng">
                <a:solidFill>
                  <a:srgbClr val="1A0597"/>
                </a:solidFill>
                <a:latin typeface="Times New Roman" pitchFamily="18" charset="0"/>
              </a:rPr>
              <a:t>Bài giải</a:t>
            </a:r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 :</a:t>
            </a:r>
          </a:p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Số người ngồi họp trong buổi họp đó là :</a:t>
            </a:r>
          </a:p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    8 = 40 (người)</a:t>
            </a:r>
          </a:p>
          <a:p>
            <a:pPr algn="ctr"/>
            <a:r>
              <a:rPr lang="en-US" sz="2800" b="1" u="sng">
                <a:solidFill>
                  <a:srgbClr val="1A0597"/>
                </a:solidFill>
                <a:latin typeface="Times New Roman" pitchFamily="18" charset="0"/>
              </a:rPr>
              <a:t>Đáp số</a:t>
            </a:r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 : 40 người</a:t>
            </a:r>
          </a:p>
          <a:p>
            <a:pPr algn="ctr"/>
            <a:endParaRPr lang="en-US" sz="2800" b="1">
              <a:solidFill>
                <a:srgbClr val="1A0597"/>
              </a:solidFill>
              <a:latin typeface="Times New Roman" pitchFamily="18" charset="0"/>
            </a:endParaRPr>
          </a:p>
        </p:txBody>
      </p:sp>
      <p:sp>
        <p:nvSpPr>
          <p:cNvPr id="18497" name="Text Box 65"/>
          <p:cNvSpPr txBox="1">
            <a:spLocks noChangeArrowheads="1"/>
          </p:cNvSpPr>
          <p:nvPr/>
        </p:nvSpPr>
        <p:spPr bwMode="auto">
          <a:xfrm>
            <a:off x="3768725" y="5445125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3200" b="1">
                <a:solidFill>
                  <a:srgbClr val="1A0597"/>
                </a:solidFill>
                <a:latin typeface="VNtimes New Roman" pitchFamily="34" charset="0"/>
                <a:sym typeface="Symbol" pitchFamily="18" charset="2"/>
              </a:rPr>
              <a:t></a:t>
            </a:r>
            <a:r>
              <a:rPr lang="en-US" sz="3200" b="1">
                <a:solidFill>
                  <a:srgbClr val="000000"/>
                </a:solidFill>
                <a:latin typeface="VNtimes New Roman" pitchFamily="34" charset="0"/>
                <a:sym typeface="Symbol" pitchFamily="18" charset="2"/>
              </a:rPr>
              <a:t>  </a:t>
            </a:r>
            <a:r>
              <a:rPr lang="en-US" sz="3200" b="1">
                <a:latin typeface="VNtimes New Roman" pitchFamily="34" charset="0"/>
                <a:sym typeface="Symbol" pitchFamily="18" charset="2"/>
              </a:rPr>
              <a:t> </a:t>
            </a:r>
            <a:r>
              <a:rPr lang="en-US" sz="2800" b="1">
                <a:latin typeface="VNtimes New Roman" pitchFamily="34" charset="0"/>
                <a:sym typeface="Symbol" pitchFamily="18" charset="2"/>
              </a:rPr>
              <a:t>   </a:t>
            </a:r>
          </a:p>
          <a:p>
            <a:endParaRPr lang="en-US" sz="2800" b="1">
              <a:latin typeface="Times New Roman" pitchFamily="18" charset="0"/>
            </a:endParaRPr>
          </a:p>
        </p:txBody>
      </p:sp>
      <p:grpSp>
        <p:nvGrpSpPr>
          <p:cNvPr id="18503" name="Group 71"/>
          <p:cNvGrpSpPr>
            <a:grpSpLocks/>
          </p:cNvGrpSpPr>
          <p:nvPr/>
        </p:nvGrpSpPr>
        <p:grpSpPr bwMode="auto">
          <a:xfrm>
            <a:off x="1066800" y="2549525"/>
            <a:ext cx="6410325" cy="944563"/>
            <a:chOff x="672" y="1606"/>
            <a:chExt cx="4038" cy="595"/>
          </a:xfrm>
        </p:grpSpPr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672" y="1683"/>
              <a:ext cx="403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2400" b="1">
                  <a:solidFill>
                    <a:srgbClr val="800000"/>
                  </a:solidFill>
                  <a:latin typeface="Times New Roman" pitchFamily="18" charset="0"/>
                </a:rPr>
                <a:t>a) 5     3 + 15  =                                b) 4    7 – 19 =</a:t>
              </a:r>
            </a:p>
            <a:p>
              <a:pPr marL="342900" indent="-342900"/>
              <a:r>
                <a:rPr lang="en-US" sz="2400" b="1">
                  <a:solidFill>
                    <a:srgbClr val="800000"/>
                  </a:solidFill>
                  <a:latin typeface="Times New Roman" pitchFamily="18" charset="0"/>
                </a:rPr>
                <a:t>                       =                                                      =</a:t>
              </a:r>
            </a:p>
          </p:txBody>
        </p:sp>
        <p:sp>
          <p:nvSpPr>
            <p:cNvPr id="18501" name="Text Box 69"/>
            <p:cNvSpPr txBox="1">
              <a:spLocks noChangeArrowheads="1"/>
            </p:cNvSpPr>
            <p:nvPr/>
          </p:nvSpPr>
          <p:spPr bwMode="auto">
            <a:xfrm>
              <a:off x="1017" y="1628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990000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sz="2800" b="1">
                <a:latin typeface="Times New Roman" pitchFamily="18" charset="0"/>
              </a:endParaRPr>
            </a:p>
          </p:txBody>
        </p:sp>
        <p:sp>
          <p:nvSpPr>
            <p:cNvPr id="18502" name="Text Box 70"/>
            <p:cNvSpPr txBox="1">
              <a:spLocks noChangeArrowheads="1"/>
            </p:cNvSpPr>
            <p:nvPr/>
          </p:nvSpPr>
          <p:spPr bwMode="auto">
            <a:xfrm>
              <a:off x="3788" y="160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990000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sz="28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4" grpId="0"/>
      <p:bldP spid="18482" grpId="0"/>
      <p:bldP spid="18483" grpId="0"/>
      <p:bldP spid="18494" grpId="0" animBg="1"/>
      <p:bldP spid="184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460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886200" y="4873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r>
              <a:rPr lang="en-US" sz="3200" b="1">
                <a:solidFill>
                  <a:srgbClr val="006600"/>
                </a:solidFill>
                <a:latin typeface="Times New Roman" pitchFamily="18" charset="0"/>
              </a:rPr>
              <a:t> </a:t>
            </a:r>
          </a:p>
        </p:txBody>
      </p:sp>
      <p:grpSp>
        <p:nvGrpSpPr>
          <p:cNvPr id="19464" name="Group 8"/>
          <p:cNvGrpSpPr>
            <a:grpSpLocks/>
          </p:cNvGrpSpPr>
          <p:nvPr/>
        </p:nvGrpSpPr>
        <p:grpSpPr bwMode="auto">
          <a:xfrm>
            <a:off x="533400" y="-111125"/>
            <a:ext cx="838200" cy="687388"/>
            <a:chOff x="999" y="3120"/>
            <a:chExt cx="768" cy="841"/>
          </a:xfrm>
        </p:grpSpPr>
        <p:sp>
          <p:nvSpPr>
            <p:cNvPr id="19465" name="AutoShape 9"/>
            <p:cNvSpPr>
              <a:spLocks noChangeArrowheads="1"/>
            </p:cNvSpPr>
            <p:nvPr/>
          </p:nvSpPr>
          <p:spPr bwMode="gray">
            <a:xfrm>
              <a:off x="999" y="3120"/>
              <a:ext cx="768" cy="746"/>
            </a:xfrm>
            <a:prstGeom prst="roundRect">
              <a:avLst>
                <a:gd name="adj" fmla="val 11921"/>
              </a:avLst>
            </a:prstGeom>
            <a:solidFill>
              <a:srgbClr val="6699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Freeform 10"/>
            <p:cNvSpPr>
              <a:spLocks/>
            </p:cNvSpPr>
            <p:nvPr/>
          </p:nvSpPr>
          <p:spPr bwMode="gray">
            <a:xfrm>
              <a:off x="1047" y="3168"/>
              <a:ext cx="383" cy="373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gray">
            <a:xfrm>
              <a:off x="1290" y="3326"/>
              <a:ext cx="169" cy="6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 eaLnBrk="0" hangingPunct="0"/>
              <a:endPara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2514600" y="914400"/>
            <a:ext cx="441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Ôn tập các bảng chia</a:t>
            </a:r>
          </a:p>
        </p:txBody>
      </p:sp>
      <p:grpSp>
        <p:nvGrpSpPr>
          <p:cNvPr id="19505" name="Group 49"/>
          <p:cNvGrpSpPr>
            <a:grpSpLocks/>
          </p:cNvGrpSpPr>
          <p:nvPr/>
        </p:nvGrpSpPr>
        <p:grpSpPr bwMode="auto">
          <a:xfrm>
            <a:off x="381000" y="2595563"/>
            <a:ext cx="2971800" cy="833437"/>
            <a:chOff x="480" y="1034"/>
            <a:chExt cx="1872" cy="525"/>
          </a:xfrm>
        </p:grpSpPr>
        <p:grpSp>
          <p:nvGrpSpPr>
            <p:cNvPr id="19480" name="Group 24"/>
            <p:cNvGrpSpPr>
              <a:grpSpLocks/>
            </p:cNvGrpSpPr>
            <p:nvPr/>
          </p:nvGrpSpPr>
          <p:grpSpPr bwMode="auto">
            <a:xfrm>
              <a:off x="480" y="1034"/>
              <a:ext cx="1872" cy="525"/>
              <a:chOff x="480" y="1034"/>
              <a:chExt cx="1872" cy="525"/>
            </a:xfrm>
          </p:grpSpPr>
          <p:sp>
            <p:nvSpPr>
              <p:cNvPr id="19470" name="AutoShape 14"/>
              <p:cNvSpPr>
                <a:spLocks noChangeArrowheads="1"/>
              </p:cNvSpPr>
              <p:nvPr/>
            </p:nvSpPr>
            <p:spPr bwMode="gray">
              <a:xfrm>
                <a:off x="480" y="1034"/>
                <a:ext cx="1872" cy="48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48627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9472" name="Group 16"/>
              <p:cNvGrpSpPr>
                <a:grpSpLocks/>
              </p:cNvGrpSpPr>
              <p:nvPr/>
            </p:nvGrpSpPr>
            <p:grpSpPr bwMode="auto">
              <a:xfrm>
                <a:off x="506" y="1126"/>
                <a:ext cx="478" cy="433"/>
                <a:chOff x="999" y="3120"/>
                <a:chExt cx="768" cy="841"/>
              </a:xfrm>
            </p:grpSpPr>
            <p:sp>
              <p:nvSpPr>
                <p:cNvPr id="19473" name="AutoShape 17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74" name="Freeform 18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75" name="Text Box 19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63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19476" name="Text Box 20"/>
              <p:cNvSpPr txBox="1">
                <a:spLocks noChangeArrowheads="1"/>
              </p:cNvSpPr>
              <p:nvPr/>
            </p:nvSpPr>
            <p:spPr bwMode="auto">
              <a:xfrm>
                <a:off x="1104" y="1152"/>
                <a:ext cx="119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Tính nhẩm :</a:t>
                </a:r>
              </a:p>
            </p:txBody>
          </p:sp>
        </p:grpSp>
        <p:sp>
          <p:nvSpPr>
            <p:cNvPr id="19477" name="Text Box 21"/>
            <p:cNvSpPr txBox="1">
              <a:spLocks noChangeArrowheads="1"/>
            </p:cNvSpPr>
            <p:nvPr/>
          </p:nvSpPr>
          <p:spPr bwMode="auto">
            <a:xfrm>
              <a:off x="624" y="1200"/>
              <a:ext cx="23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990033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19482" name="Group 26"/>
          <p:cNvGrpSpPr>
            <a:grpSpLocks/>
          </p:cNvGrpSpPr>
          <p:nvPr/>
        </p:nvGrpSpPr>
        <p:grpSpPr bwMode="auto">
          <a:xfrm>
            <a:off x="152400" y="3657600"/>
            <a:ext cx="8686800" cy="1905000"/>
            <a:chOff x="192" y="1344"/>
            <a:chExt cx="5472" cy="816"/>
          </a:xfrm>
        </p:grpSpPr>
        <p:sp>
          <p:nvSpPr>
            <p:cNvPr id="19483" name="AutoShape 27"/>
            <p:cNvSpPr>
              <a:spLocks noChangeArrowheads="1"/>
            </p:cNvSpPr>
            <p:nvPr/>
          </p:nvSpPr>
          <p:spPr bwMode="gray">
            <a:xfrm>
              <a:off x="192" y="1344"/>
              <a:ext cx="5472" cy="816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>
                  <a:latin typeface="Times New Roman" pitchFamily="18" charset="0"/>
                </a:rPr>
                <a:t>         </a:t>
              </a:r>
            </a:p>
            <a:p>
              <a:r>
                <a:rPr lang="en-US" sz="2800" b="1">
                  <a:latin typeface="Times New Roman" pitchFamily="18" charset="0"/>
                </a:rPr>
                <a:t>          </a:t>
              </a:r>
            </a:p>
            <a:p>
              <a:endParaRPr lang="en-US" sz="2800" b="1">
                <a:latin typeface="Times New Roman" pitchFamily="18" charset="0"/>
              </a:endParaRPr>
            </a:p>
            <a:p>
              <a:r>
                <a:rPr lang="en-US" sz="2800" b="1">
                  <a:latin typeface="Times New Roman" pitchFamily="18" charset="0"/>
                </a:rPr>
                <a:t>            </a:t>
              </a:r>
            </a:p>
          </p:txBody>
        </p:sp>
        <p:sp>
          <p:nvSpPr>
            <p:cNvPr id="19484" name="Text Box 28"/>
            <p:cNvSpPr txBox="1">
              <a:spLocks noChangeArrowheads="1"/>
            </p:cNvSpPr>
            <p:nvPr/>
          </p:nvSpPr>
          <p:spPr bwMode="auto">
            <a:xfrm>
              <a:off x="192" y="1440"/>
              <a:ext cx="5472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            </a:t>
              </a:r>
            </a:p>
          </p:txBody>
        </p:sp>
      </p:grp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1711325" y="498792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3795713" y="3810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8001000" y="372745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6019800" y="4938713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3810000" y="442595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5943600" y="3789363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15</a:t>
            </a:r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3810000" y="495935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1676400" y="442595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8021638" y="4357688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1676400" y="3810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6019800" y="44196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8077200" y="4897438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2</a:t>
            </a:r>
          </a:p>
        </p:txBody>
      </p:sp>
      <p:grpSp>
        <p:nvGrpSpPr>
          <p:cNvPr id="19548" name="Group 92"/>
          <p:cNvGrpSpPr>
            <a:grpSpLocks/>
          </p:cNvGrpSpPr>
          <p:nvPr/>
        </p:nvGrpSpPr>
        <p:grpSpPr bwMode="auto">
          <a:xfrm>
            <a:off x="381000" y="3733800"/>
            <a:ext cx="1447800" cy="554038"/>
            <a:chOff x="3408" y="1056"/>
            <a:chExt cx="912" cy="349"/>
          </a:xfrm>
        </p:grpSpPr>
        <p:sp>
          <p:nvSpPr>
            <p:cNvPr id="19546" name="Text Box 90"/>
            <p:cNvSpPr txBox="1">
              <a:spLocks noChangeArrowheads="1"/>
            </p:cNvSpPr>
            <p:nvPr/>
          </p:nvSpPr>
          <p:spPr bwMode="auto">
            <a:xfrm>
              <a:off x="3408" y="1117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3     4  =</a:t>
              </a:r>
              <a:endParaRPr lang="en-US" sz="2400">
                <a:solidFill>
                  <a:srgbClr val="1A0597"/>
                </a:solidFill>
                <a:latin typeface="Times New Roman" pitchFamily="18" charset="0"/>
              </a:endParaRPr>
            </a:p>
          </p:txBody>
        </p:sp>
        <p:sp>
          <p:nvSpPr>
            <p:cNvPr id="19547" name="Text Box 91"/>
            <p:cNvSpPr txBox="1">
              <a:spLocks noChangeArrowheads="1"/>
            </p:cNvSpPr>
            <p:nvPr/>
          </p:nvSpPr>
          <p:spPr bwMode="auto">
            <a:xfrm>
              <a:off x="3600" y="105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1A0597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19549" name="Group 93"/>
          <p:cNvGrpSpPr>
            <a:grpSpLocks/>
          </p:cNvGrpSpPr>
          <p:nvPr/>
        </p:nvGrpSpPr>
        <p:grpSpPr bwMode="auto">
          <a:xfrm>
            <a:off x="2605088" y="3719513"/>
            <a:ext cx="1447800" cy="554037"/>
            <a:chOff x="3408" y="1056"/>
            <a:chExt cx="912" cy="349"/>
          </a:xfrm>
        </p:grpSpPr>
        <p:sp>
          <p:nvSpPr>
            <p:cNvPr id="19550" name="Text Box 94"/>
            <p:cNvSpPr txBox="1">
              <a:spLocks noChangeArrowheads="1"/>
            </p:cNvSpPr>
            <p:nvPr/>
          </p:nvSpPr>
          <p:spPr bwMode="auto">
            <a:xfrm>
              <a:off x="3408" y="1117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2     5  =</a:t>
              </a:r>
              <a:endParaRPr lang="en-US" sz="2400">
                <a:solidFill>
                  <a:srgbClr val="1A0597"/>
                </a:solidFill>
                <a:latin typeface="Times New Roman" pitchFamily="18" charset="0"/>
              </a:endParaRPr>
            </a:p>
          </p:txBody>
        </p:sp>
        <p:sp>
          <p:nvSpPr>
            <p:cNvPr id="19551" name="Text Box 95"/>
            <p:cNvSpPr txBox="1">
              <a:spLocks noChangeArrowheads="1"/>
            </p:cNvSpPr>
            <p:nvPr/>
          </p:nvSpPr>
          <p:spPr bwMode="auto">
            <a:xfrm>
              <a:off x="3600" y="105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1A0597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19552" name="Group 96"/>
          <p:cNvGrpSpPr>
            <a:grpSpLocks/>
          </p:cNvGrpSpPr>
          <p:nvPr/>
        </p:nvGrpSpPr>
        <p:grpSpPr bwMode="auto">
          <a:xfrm>
            <a:off x="6781800" y="3657600"/>
            <a:ext cx="1524000" cy="554038"/>
            <a:chOff x="3408" y="1056"/>
            <a:chExt cx="912" cy="349"/>
          </a:xfrm>
        </p:grpSpPr>
        <p:sp>
          <p:nvSpPr>
            <p:cNvPr id="19553" name="Text Box 97"/>
            <p:cNvSpPr txBox="1">
              <a:spLocks noChangeArrowheads="1"/>
            </p:cNvSpPr>
            <p:nvPr/>
          </p:nvSpPr>
          <p:spPr bwMode="auto">
            <a:xfrm>
              <a:off x="3408" y="1117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4     2  =</a:t>
              </a:r>
              <a:endParaRPr lang="en-US" sz="2400">
                <a:solidFill>
                  <a:srgbClr val="1A0597"/>
                </a:solidFill>
                <a:latin typeface="Times New Roman" pitchFamily="18" charset="0"/>
              </a:endParaRPr>
            </a:p>
          </p:txBody>
        </p:sp>
        <p:sp>
          <p:nvSpPr>
            <p:cNvPr id="19554" name="Text Box 98"/>
            <p:cNvSpPr txBox="1">
              <a:spLocks noChangeArrowheads="1"/>
            </p:cNvSpPr>
            <p:nvPr/>
          </p:nvSpPr>
          <p:spPr bwMode="auto">
            <a:xfrm>
              <a:off x="3600" y="105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1A0597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sz="2800" b="1">
                <a:latin typeface="Times New Roman" pitchFamily="18" charset="0"/>
              </a:endParaRPr>
            </a:p>
          </p:txBody>
        </p:sp>
      </p:grpSp>
      <p:grpSp>
        <p:nvGrpSpPr>
          <p:cNvPr id="19555" name="Group 99"/>
          <p:cNvGrpSpPr>
            <a:grpSpLocks/>
          </p:cNvGrpSpPr>
          <p:nvPr/>
        </p:nvGrpSpPr>
        <p:grpSpPr bwMode="auto">
          <a:xfrm>
            <a:off x="4660900" y="3698875"/>
            <a:ext cx="1524000" cy="554038"/>
            <a:chOff x="3408" y="1056"/>
            <a:chExt cx="912" cy="349"/>
          </a:xfrm>
        </p:grpSpPr>
        <p:sp>
          <p:nvSpPr>
            <p:cNvPr id="19556" name="Text Box 100"/>
            <p:cNvSpPr txBox="1">
              <a:spLocks noChangeArrowheads="1"/>
            </p:cNvSpPr>
            <p:nvPr/>
          </p:nvSpPr>
          <p:spPr bwMode="auto">
            <a:xfrm>
              <a:off x="3408" y="1117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5     3  =</a:t>
              </a:r>
              <a:endParaRPr lang="en-US" sz="2400">
                <a:solidFill>
                  <a:srgbClr val="1A0597"/>
                </a:solidFill>
                <a:latin typeface="Times New Roman" pitchFamily="18" charset="0"/>
              </a:endParaRPr>
            </a:p>
          </p:txBody>
        </p:sp>
        <p:sp>
          <p:nvSpPr>
            <p:cNvPr id="19557" name="Text Box 101"/>
            <p:cNvSpPr txBox="1">
              <a:spLocks noChangeArrowheads="1"/>
            </p:cNvSpPr>
            <p:nvPr/>
          </p:nvSpPr>
          <p:spPr bwMode="auto">
            <a:xfrm>
              <a:off x="3600" y="1056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1A0597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sz="2800" b="1">
                <a:latin typeface="Times New Roman" pitchFamily="18" charset="0"/>
              </a:endParaRPr>
            </a:p>
          </p:txBody>
        </p:sp>
      </p:grpSp>
      <p:sp>
        <p:nvSpPr>
          <p:cNvPr id="19559" name="Text Box 103"/>
          <p:cNvSpPr txBox="1">
            <a:spLocks noChangeArrowheads="1"/>
          </p:cNvSpPr>
          <p:nvPr/>
        </p:nvSpPr>
        <p:spPr bwMode="auto">
          <a:xfrm>
            <a:off x="228600" y="4419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12 : 3  =</a:t>
            </a:r>
            <a:endParaRPr lang="en-US" sz="2400">
              <a:solidFill>
                <a:srgbClr val="1A0597"/>
              </a:solidFill>
              <a:latin typeface="Times New Roman" pitchFamily="18" charset="0"/>
            </a:endParaRPr>
          </a:p>
        </p:txBody>
      </p:sp>
      <p:sp>
        <p:nvSpPr>
          <p:cNvPr id="19561" name="Text Box 105"/>
          <p:cNvSpPr txBox="1">
            <a:spLocks noChangeArrowheads="1"/>
          </p:cNvSpPr>
          <p:nvPr/>
        </p:nvSpPr>
        <p:spPr bwMode="auto">
          <a:xfrm>
            <a:off x="228600" y="499427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12 : 4  =</a:t>
            </a:r>
            <a:endParaRPr lang="en-US" sz="2400">
              <a:solidFill>
                <a:srgbClr val="1A0597"/>
              </a:solidFill>
              <a:latin typeface="Times New Roman" pitchFamily="18" charset="0"/>
            </a:endParaRPr>
          </a:p>
        </p:txBody>
      </p:sp>
      <p:sp>
        <p:nvSpPr>
          <p:cNvPr id="19562" name="Text Box 106"/>
          <p:cNvSpPr txBox="1">
            <a:spLocks noChangeArrowheads="1"/>
          </p:cNvSpPr>
          <p:nvPr/>
        </p:nvSpPr>
        <p:spPr bwMode="auto">
          <a:xfrm>
            <a:off x="2451100" y="4419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10 : 2  =</a:t>
            </a:r>
            <a:endParaRPr lang="en-US" sz="2400">
              <a:solidFill>
                <a:srgbClr val="1A0597"/>
              </a:solidFill>
              <a:latin typeface="Times New Roman" pitchFamily="18" charset="0"/>
            </a:endParaRPr>
          </a:p>
        </p:txBody>
      </p:sp>
      <p:sp>
        <p:nvSpPr>
          <p:cNvPr id="19563" name="Text Box 107"/>
          <p:cNvSpPr txBox="1">
            <a:spLocks noChangeArrowheads="1"/>
          </p:cNvSpPr>
          <p:nvPr/>
        </p:nvSpPr>
        <p:spPr bwMode="auto">
          <a:xfrm>
            <a:off x="2452688" y="4979988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10 : 5  =</a:t>
            </a:r>
            <a:endParaRPr lang="en-US" sz="2400">
              <a:solidFill>
                <a:srgbClr val="1A0597"/>
              </a:solidFill>
              <a:latin typeface="Times New Roman" pitchFamily="18" charset="0"/>
            </a:endParaRPr>
          </a:p>
        </p:txBody>
      </p:sp>
      <p:sp>
        <p:nvSpPr>
          <p:cNvPr id="19564" name="Text Box 108"/>
          <p:cNvSpPr txBox="1">
            <a:spLocks noChangeArrowheads="1"/>
          </p:cNvSpPr>
          <p:nvPr/>
        </p:nvSpPr>
        <p:spPr bwMode="auto">
          <a:xfrm>
            <a:off x="4572000" y="4419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15 : 3  =</a:t>
            </a:r>
            <a:endParaRPr lang="en-US" sz="2400">
              <a:solidFill>
                <a:srgbClr val="1A0597"/>
              </a:solidFill>
              <a:latin typeface="Times New Roman" pitchFamily="18" charset="0"/>
            </a:endParaRPr>
          </a:p>
        </p:txBody>
      </p:sp>
      <p:sp>
        <p:nvSpPr>
          <p:cNvPr id="19565" name="Text Box 109"/>
          <p:cNvSpPr txBox="1">
            <a:spLocks noChangeArrowheads="1"/>
          </p:cNvSpPr>
          <p:nvPr/>
        </p:nvSpPr>
        <p:spPr bwMode="auto">
          <a:xfrm>
            <a:off x="4572000" y="4953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15 : 5  =</a:t>
            </a:r>
            <a:endParaRPr lang="en-US" sz="2400">
              <a:solidFill>
                <a:srgbClr val="1A0597"/>
              </a:solidFill>
              <a:latin typeface="Times New Roman" pitchFamily="18" charset="0"/>
            </a:endParaRPr>
          </a:p>
        </p:txBody>
      </p:sp>
      <p:sp>
        <p:nvSpPr>
          <p:cNvPr id="19566" name="Text Box 110"/>
          <p:cNvSpPr txBox="1">
            <a:spLocks noChangeArrowheads="1"/>
          </p:cNvSpPr>
          <p:nvPr/>
        </p:nvSpPr>
        <p:spPr bwMode="auto">
          <a:xfrm>
            <a:off x="6732588" y="438467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8  :  2  =</a:t>
            </a:r>
            <a:endParaRPr lang="en-US" sz="2400">
              <a:solidFill>
                <a:srgbClr val="1A0597"/>
              </a:solidFill>
              <a:latin typeface="Times New Roman" pitchFamily="18" charset="0"/>
            </a:endParaRPr>
          </a:p>
        </p:txBody>
      </p:sp>
      <p:sp>
        <p:nvSpPr>
          <p:cNvPr id="19567" name="Text Box 111"/>
          <p:cNvSpPr txBox="1">
            <a:spLocks noChangeArrowheads="1"/>
          </p:cNvSpPr>
          <p:nvPr/>
        </p:nvSpPr>
        <p:spPr bwMode="auto">
          <a:xfrm>
            <a:off x="6705600" y="491807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8  :  2  =</a:t>
            </a:r>
            <a:endParaRPr lang="en-US" sz="2400">
              <a:solidFill>
                <a:srgbClr val="1A0597"/>
              </a:solidFill>
              <a:latin typeface="Times New Roman" pitchFamily="18" charset="0"/>
            </a:endParaRPr>
          </a:p>
        </p:txBody>
      </p:sp>
      <p:grpSp>
        <p:nvGrpSpPr>
          <p:cNvPr id="19580" name="Group 124"/>
          <p:cNvGrpSpPr>
            <a:grpSpLocks/>
          </p:cNvGrpSpPr>
          <p:nvPr/>
        </p:nvGrpSpPr>
        <p:grpSpPr bwMode="auto">
          <a:xfrm>
            <a:off x="381000" y="1524000"/>
            <a:ext cx="2971800" cy="762000"/>
            <a:chOff x="480" y="960"/>
            <a:chExt cx="1872" cy="480"/>
          </a:xfrm>
        </p:grpSpPr>
        <p:sp>
          <p:nvSpPr>
            <p:cNvPr id="19570" name="AutoShape 114"/>
            <p:cNvSpPr>
              <a:spLocks noChangeArrowheads="1"/>
            </p:cNvSpPr>
            <p:nvPr/>
          </p:nvSpPr>
          <p:spPr bwMode="gray">
            <a:xfrm>
              <a:off x="480" y="960"/>
              <a:ext cx="187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75" name="Text Box 119"/>
            <p:cNvSpPr txBox="1">
              <a:spLocks noChangeArrowheads="1"/>
            </p:cNvSpPr>
            <p:nvPr/>
          </p:nvSpPr>
          <p:spPr bwMode="auto">
            <a:xfrm>
              <a:off x="768" y="1078"/>
              <a:ext cx="139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1A0597"/>
                  </a:solidFill>
                  <a:latin typeface="Times New Roman" pitchFamily="18" charset="0"/>
                </a:rPr>
                <a:t>Thực hành :</a:t>
              </a:r>
            </a:p>
          </p:txBody>
        </p:sp>
      </p:grp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9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9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9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9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9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19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9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9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9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9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9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19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5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4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95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5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95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61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95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49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95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9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6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95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63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95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55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95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64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95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6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95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52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195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66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195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67"/>
                  </p:tgtEl>
                </p:cond>
              </p:nextCondLst>
            </p:seq>
          </p:childTnLst>
        </p:cTn>
      </p:par>
    </p:tnLst>
    <p:bldLst>
      <p:bldP spid="19493" grpId="0"/>
      <p:bldP spid="19494" grpId="0"/>
      <p:bldP spid="19495" grpId="0"/>
      <p:bldP spid="19496" grpId="0"/>
      <p:bldP spid="19497" grpId="0"/>
      <p:bldP spid="19498" grpId="0"/>
      <p:bldP spid="19499" grpId="0"/>
      <p:bldP spid="19500" grpId="0"/>
      <p:bldP spid="19501" grpId="0"/>
      <p:bldP spid="19502" grpId="0"/>
      <p:bldP spid="19503" grpId="0"/>
      <p:bldP spid="19504" grpId="0"/>
      <p:bldP spid="19559" grpId="0"/>
      <p:bldP spid="19561" grpId="0"/>
      <p:bldP spid="19562" grpId="0"/>
      <p:bldP spid="19563" grpId="0"/>
      <p:bldP spid="19564" grpId="0"/>
      <p:bldP spid="19565" grpId="0"/>
      <p:bldP spid="19566" grpId="0"/>
      <p:bldP spid="195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484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886200" y="4873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r>
              <a:rPr lang="en-US" sz="3200" b="1">
                <a:solidFill>
                  <a:srgbClr val="0066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514600" y="914400"/>
            <a:ext cx="441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Ôn tập các bảng chia</a:t>
            </a:r>
          </a:p>
        </p:txBody>
      </p:sp>
      <p:grpSp>
        <p:nvGrpSpPr>
          <p:cNvPr id="20488" name="Group 8"/>
          <p:cNvGrpSpPr>
            <a:grpSpLocks/>
          </p:cNvGrpSpPr>
          <p:nvPr/>
        </p:nvGrpSpPr>
        <p:grpSpPr bwMode="auto">
          <a:xfrm>
            <a:off x="304800" y="1909763"/>
            <a:ext cx="2971800" cy="833437"/>
            <a:chOff x="480" y="1034"/>
            <a:chExt cx="1872" cy="525"/>
          </a:xfrm>
        </p:grpSpPr>
        <p:grpSp>
          <p:nvGrpSpPr>
            <p:cNvPr id="20489" name="Group 9"/>
            <p:cNvGrpSpPr>
              <a:grpSpLocks/>
            </p:cNvGrpSpPr>
            <p:nvPr/>
          </p:nvGrpSpPr>
          <p:grpSpPr bwMode="auto">
            <a:xfrm>
              <a:off x="480" y="1034"/>
              <a:ext cx="1872" cy="525"/>
              <a:chOff x="480" y="1034"/>
              <a:chExt cx="1872" cy="525"/>
            </a:xfrm>
          </p:grpSpPr>
          <p:sp>
            <p:nvSpPr>
              <p:cNvPr id="20490" name="AutoShape 10"/>
              <p:cNvSpPr>
                <a:spLocks noChangeArrowheads="1"/>
              </p:cNvSpPr>
              <p:nvPr/>
            </p:nvSpPr>
            <p:spPr bwMode="gray">
              <a:xfrm>
                <a:off x="480" y="1034"/>
                <a:ext cx="1872" cy="48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48627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0491" name="Group 11"/>
              <p:cNvGrpSpPr>
                <a:grpSpLocks/>
              </p:cNvGrpSpPr>
              <p:nvPr/>
            </p:nvGrpSpPr>
            <p:grpSpPr bwMode="auto">
              <a:xfrm>
                <a:off x="506" y="1126"/>
                <a:ext cx="478" cy="433"/>
                <a:chOff x="999" y="3120"/>
                <a:chExt cx="768" cy="841"/>
              </a:xfrm>
            </p:grpSpPr>
            <p:sp>
              <p:nvSpPr>
                <p:cNvPr id="20492" name="AutoShape 12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493" name="Freeform 13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494" name="Text Box 14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63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20495" name="Text Box 15"/>
              <p:cNvSpPr txBox="1">
                <a:spLocks noChangeArrowheads="1"/>
              </p:cNvSpPr>
              <p:nvPr/>
            </p:nvSpPr>
            <p:spPr bwMode="auto">
              <a:xfrm>
                <a:off x="1104" y="1152"/>
                <a:ext cx="119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Tính nhẩm :</a:t>
                </a:r>
              </a:p>
            </p:txBody>
          </p:sp>
        </p:grpSp>
        <p:sp>
          <p:nvSpPr>
            <p:cNvPr id="20496" name="Text Box 16"/>
            <p:cNvSpPr txBox="1">
              <a:spLocks noChangeArrowheads="1"/>
            </p:cNvSpPr>
            <p:nvPr/>
          </p:nvSpPr>
          <p:spPr bwMode="auto">
            <a:xfrm>
              <a:off x="624" y="1200"/>
              <a:ext cx="23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990033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20499" name="Group 19"/>
          <p:cNvGrpSpPr>
            <a:grpSpLocks/>
          </p:cNvGrpSpPr>
          <p:nvPr/>
        </p:nvGrpSpPr>
        <p:grpSpPr bwMode="auto">
          <a:xfrm>
            <a:off x="3657600" y="1676400"/>
            <a:ext cx="4038600" cy="1447800"/>
            <a:chOff x="192" y="1776"/>
            <a:chExt cx="2544" cy="912"/>
          </a:xfrm>
        </p:grpSpPr>
        <p:sp>
          <p:nvSpPr>
            <p:cNvPr id="20497" name="AutoShape 17"/>
            <p:cNvSpPr>
              <a:spLocks noChangeArrowheads="1"/>
            </p:cNvSpPr>
            <p:nvPr/>
          </p:nvSpPr>
          <p:spPr bwMode="gray">
            <a:xfrm>
              <a:off x="192" y="1776"/>
              <a:ext cx="2544" cy="912"/>
            </a:xfrm>
            <a:prstGeom prst="roundRect">
              <a:avLst>
                <a:gd name="adj" fmla="val 10889"/>
              </a:avLst>
            </a:prstGeom>
            <a:solidFill>
              <a:srgbClr val="FFFFFF"/>
            </a:solidFill>
            <a:ln w="38100">
              <a:solidFill>
                <a:srgbClr val="FF6600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endParaRPr lang="en-US" sz="2800" b="1" u="sng">
                <a:solidFill>
                  <a:srgbClr val="CC3300"/>
                </a:solidFill>
                <a:latin typeface="Times New Roman" pitchFamily="18" charset="0"/>
              </a:endParaRPr>
            </a:p>
            <a:p>
              <a:pPr algn="ctr"/>
              <a:endParaRPr lang="en-US" sz="2800" b="1">
                <a:solidFill>
                  <a:srgbClr val="1A0597"/>
                </a:solidFill>
                <a:latin typeface="Times New Roman" pitchFamily="18" charset="0"/>
              </a:endParaRPr>
            </a:p>
          </p:txBody>
        </p:sp>
        <p:sp>
          <p:nvSpPr>
            <p:cNvPr id="20498" name="Text Box 18"/>
            <p:cNvSpPr txBox="1">
              <a:spLocks noChangeArrowheads="1"/>
            </p:cNvSpPr>
            <p:nvPr/>
          </p:nvSpPr>
          <p:spPr bwMode="auto">
            <a:xfrm>
              <a:off x="288" y="1824"/>
              <a:ext cx="2352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       200 : 2 = ?</a:t>
              </a:r>
            </a:p>
            <a:p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Nhẩm : 2 trăm : 2 = 1 trăm</a:t>
              </a:r>
            </a:p>
            <a:p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Vậy :         200  : 2 =  100</a:t>
              </a:r>
            </a:p>
          </p:txBody>
        </p:sp>
      </p:grpSp>
      <p:grpSp>
        <p:nvGrpSpPr>
          <p:cNvPr id="20500" name="Group 20"/>
          <p:cNvGrpSpPr>
            <a:grpSpLocks/>
          </p:cNvGrpSpPr>
          <p:nvPr/>
        </p:nvGrpSpPr>
        <p:grpSpPr bwMode="auto">
          <a:xfrm>
            <a:off x="1676400" y="3429000"/>
            <a:ext cx="6858000" cy="1905000"/>
            <a:chOff x="0" y="1728"/>
            <a:chExt cx="5472" cy="1200"/>
          </a:xfrm>
        </p:grpSpPr>
        <p:grpSp>
          <p:nvGrpSpPr>
            <p:cNvPr id="20501" name="Group 21"/>
            <p:cNvGrpSpPr>
              <a:grpSpLocks/>
            </p:cNvGrpSpPr>
            <p:nvPr/>
          </p:nvGrpSpPr>
          <p:grpSpPr bwMode="auto">
            <a:xfrm>
              <a:off x="0" y="1728"/>
              <a:ext cx="5472" cy="1200"/>
              <a:chOff x="192" y="1344"/>
              <a:chExt cx="5472" cy="816"/>
            </a:xfrm>
          </p:grpSpPr>
          <p:sp>
            <p:nvSpPr>
              <p:cNvPr id="20502" name="AutoShape 22"/>
              <p:cNvSpPr>
                <a:spLocks noChangeArrowheads="1"/>
              </p:cNvSpPr>
              <p:nvPr/>
            </p:nvSpPr>
            <p:spPr bwMode="gray">
              <a:xfrm>
                <a:off x="192" y="1344"/>
                <a:ext cx="5472" cy="81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48627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r>
                  <a:rPr lang="en-US" sz="2800" b="1">
                    <a:latin typeface="Times New Roman" pitchFamily="18" charset="0"/>
                  </a:rPr>
                  <a:t>         </a:t>
                </a:r>
              </a:p>
              <a:p>
                <a:r>
                  <a:rPr lang="en-US" sz="2800" b="1">
                    <a:latin typeface="Times New Roman" pitchFamily="18" charset="0"/>
                  </a:rPr>
                  <a:t>          </a:t>
                </a:r>
              </a:p>
              <a:p>
                <a:endParaRPr lang="en-US" sz="2800" b="1">
                  <a:latin typeface="Times New Roman" pitchFamily="18" charset="0"/>
                </a:endParaRPr>
              </a:p>
              <a:p>
                <a:r>
                  <a:rPr lang="en-US" sz="2800" b="1">
                    <a:latin typeface="Times New Roman" pitchFamily="18" charset="0"/>
                  </a:rPr>
                  <a:t>            </a:t>
                </a:r>
              </a:p>
            </p:txBody>
          </p:sp>
          <p:sp>
            <p:nvSpPr>
              <p:cNvPr id="20503" name="Text Box 23"/>
              <p:cNvSpPr txBox="1">
                <a:spLocks noChangeArrowheads="1"/>
              </p:cNvSpPr>
              <p:nvPr/>
            </p:nvSpPr>
            <p:spPr bwMode="auto">
              <a:xfrm>
                <a:off x="192" y="1440"/>
                <a:ext cx="5472" cy="1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            </a:t>
                </a:r>
              </a:p>
            </p:txBody>
          </p:sp>
        </p:grpSp>
        <p:sp>
          <p:nvSpPr>
            <p:cNvPr id="20504" name="Text Box 24"/>
            <p:cNvSpPr txBox="1">
              <a:spLocks noChangeArrowheads="1"/>
            </p:cNvSpPr>
            <p:nvPr/>
          </p:nvSpPr>
          <p:spPr bwMode="auto">
            <a:xfrm>
              <a:off x="96" y="1872"/>
              <a:ext cx="5280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 a) 400 : 2  =                       b) 800 : 2  =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     600 : 3  =                            300 : 3  =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     400 : 4  =                            800 : 4  =</a:t>
              </a:r>
            </a:p>
          </p:txBody>
        </p:sp>
      </p:grp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6913563" y="4710113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200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6858000" y="4191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100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6858000" y="3636963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400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3581400" y="4724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100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3581400" y="4176713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200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3581400" y="3636963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200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/>
      <p:bldP spid="20506" grpId="0"/>
      <p:bldP spid="20507" grpId="0"/>
      <p:bldP spid="20508" grpId="0"/>
      <p:bldP spid="20509" grpId="0"/>
      <p:bldP spid="205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1508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886200" y="4873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r>
              <a:rPr lang="en-US" sz="3200" b="1">
                <a:solidFill>
                  <a:srgbClr val="0066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514600" y="914400"/>
            <a:ext cx="441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Ôn tập các bảng chia</a:t>
            </a:r>
          </a:p>
        </p:txBody>
      </p:sp>
      <p:grpSp>
        <p:nvGrpSpPr>
          <p:cNvPr id="21523" name="Group 19"/>
          <p:cNvGrpSpPr>
            <a:grpSpLocks/>
          </p:cNvGrpSpPr>
          <p:nvPr/>
        </p:nvGrpSpPr>
        <p:grpSpPr bwMode="auto">
          <a:xfrm>
            <a:off x="457200" y="1981200"/>
            <a:ext cx="8686800" cy="1301750"/>
            <a:chOff x="288" y="1248"/>
            <a:chExt cx="5472" cy="820"/>
          </a:xfrm>
        </p:grpSpPr>
        <p:grpSp>
          <p:nvGrpSpPr>
            <p:cNvPr id="21513" name="Group 9"/>
            <p:cNvGrpSpPr>
              <a:grpSpLocks/>
            </p:cNvGrpSpPr>
            <p:nvPr/>
          </p:nvGrpSpPr>
          <p:grpSpPr bwMode="auto">
            <a:xfrm>
              <a:off x="288" y="1248"/>
              <a:ext cx="5472" cy="820"/>
              <a:chOff x="192" y="1344"/>
              <a:chExt cx="5472" cy="816"/>
            </a:xfrm>
          </p:grpSpPr>
          <p:sp>
            <p:nvSpPr>
              <p:cNvPr id="21514" name="AutoShape 10"/>
              <p:cNvSpPr>
                <a:spLocks noChangeArrowheads="1"/>
              </p:cNvSpPr>
              <p:nvPr/>
            </p:nvSpPr>
            <p:spPr bwMode="gray">
              <a:xfrm>
                <a:off x="192" y="1344"/>
                <a:ext cx="5472" cy="816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48627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660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r>
                  <a:rPr lang="en-US" sz="2800" b="1">
                    <a:latin typeface="Times New Roman" pitchFamily="18" charset="0"/>
                  </a:rPr>
                  <a:t>         </a:t>
                </a:r>
              </a:p>
              <a:p>
                <a:r>
                  <a:rPr lang="en-US" sz="2800" b="1">
                    <a:latin typeface="Times New Roman" pitchFamily="18" charset="0"/>
                  </a:rPr>
                  <a:t>          </a:t>
                </a:r>
              </a:p>
              <a:p>
                <a:endParaRPr lang="en-US" sz="2800" b="1">
                  <a:latin typeface="Times New Roman" pitchFamily="18" charset="0"/>
                </a:endParaRPr>
              </a:p>
              <a:p>
                <a:r>
                  <a:rPr lang="en-US" sz="2800" b="1">
                    <a:latin typeface="Times New Roman" pitchFamily="18" charset="0"/>
                  </a:rPr>
                  <a:t>            </a:t>
                </a:r>
              </a:p>
            </p:txBody>
          </p:sp>
          <p:sp>
            <p:nvSpPr>
              <p:cNvPr id="21515" name="Text Box 11"/>
              <p:cNvSpPr txBox="1">
                <a:spLocks noChangeArrowheads="1"/>
              </p:cNvSpPr>
              <p:nvPr/>
            </p:nvSpPr>
            <p:spPr bwMode="auto">
              <a:xfrm>
                <a:off x="192" y="1440"/>
                <a:ext cx="5472" cy="5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            </a:t>
                </a:r>
                <a:r>
                  <a:rPr lang="en-US" sz="2400" b="1">
                    <a:solidFill>
                      <a:srgbClr val="1A0597"/>
                    </a:solidFill>
                    <a:latin typeface="Times New Roman" pitchFamily="18" charset="0"/>
                  </a:rPr>
                  <a:t>Có 24 cái cốc được xếp đều vào 4 hộp. Hỏi mỗi hộp có bao nhiêu cái cốc ?</a:t>
                </a:r>
              </a:p>
            </p:txBody>
          </p:sp>
        </p:grpSp>
        <p:grpSp>
          <p:nvGrpSpPr>
            <p:cNvPr id="21516" name="Group 12"/>
            <p:cNvGrpSpPr>
              <a:grpSpLocks/>
            </p:cNvGrpSpPr>
            <p:nvPr/>
          </p:nvGrpSpPr>
          <p:grpSpPr bwMode="auto">
            <a:xfrm>
              <a:off x="314" y="1282"/>
              <a:ext cx="548" cy="417"/>
              <a:chOff x="240" y="1584"/>
              <a:chExt cx="528" cy="488"/>
            </a:xfrm>
          </p:grpSpPr>
          <p:grpSp>
            <p:nvGrpSpPr>
              <p:cNvPr id="21517" name="Group 13"/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488"/>
                <a:chOff x="999" y="3120"/>
                <a:chExt cx="768" cy="947"/>
              </a:xfrm>
            </p:grpSpPr>
            <p:sp>
              <p:nvSpPr>
                <p:cNvPr id="21518" name="AutoShape 14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Freeform 15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0" name="Text Box 16"/>
                <p:cNvSpPr txBox="1">
                  <a:spLocks noChangeArrowheads="1"/>
                </p:cNvSpPr>
                <p:nvPr/>
              </p:nvSpPr>
              <p:spPr bwMode="gray">
                <a:xfrm>
                  <a:off x="1291" y="3324"/>
                  <a:ext cx="168" cy="743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21521" name="Text Box 17"/>
              <p:cNvSpPr txBox="1">
                <a:spLocks noChangeArrowheads="1"/>
              </p:cNvSpPr>
              <p:nvPr/>
            </p:nvSpPr>
            <p:spPr bwMode="auto">
              <a:xfrm>
                <a:off x="384" y="1598"/>
                <a:ext cx="288" cy="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990000"/>
                    </a:solidFill>
                    <a:latin typeface="Times New Roman" pitchFamily="18" charset="0"/>
                  </a:rPr>
                  <a:t>3</a:t>
                </a:r>
              </a:p>
            </p:txBody>
          </p:sp>
        </p:grpSp>
      </p:grpSp>
      <p:sp>
        <p:nvSpPr>
          <p:cNvPr id="21522" name="AutoShape 18"/>
          <p:cNvSpPr>
            <a:spLocks noChangeArrowheads="1"/>
          </p:cNvSpPr>
          <p:nvPr/>
        </p:nvSpPr>
        <p:spPr bwMode="gray">
          <a:xfrm>
            <a:off x="1981200" y="3733800"/>
            <a:ext cx="6477000" cy="2022475"/>
          </a:xfrm>
          <a:prstGeom prst="roundRect">
            <a:avLst>
              <a:gd name="adj" fmla="val 10889"/>
            </a:avLst>
          </a:prstGeom>
          <a:solidFill>
            <a:srgbClr val="FFFFFF"/>
          </a:solidFill>
          <a:ln w="38100">
            <a:solidFill>
              <a:srgbClr val="FF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en-US" sz="2800" b="1" u="sng">
              <a:solidFill>
                <a:srgbClr val="CC3300"/>
              </a:solidFill>
              <a:latin typeface="Times New Roman" pitchFamily="18" charset="0"/>
            </a:endParaRPr>
          </a:p>
          <a:p>
            <a:pPr algn="ctr"/>
            <a:r>
              <a:rPr lang="en-US" sz="2800" b="1" u="sng">
                <a:solidFill>
                  <a:srgbClr val="990000"/>
                </a:solidFill>
                <a:latin typeface="Times New Roman" pitchFamily="18" charset="0"/>
              </a:rPr>
              <a:t>Bài giải</a:t>
            </a:r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 :</a:t>
            </a:r>
          </a:p>
          <a:p>
            <a:pPr algn="ctr"/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Số cái cốc mỗi hộp có là :</a:t>
            </a:r>
          </a:p>
          <a:p>
            <a:pPr algn="ctr"/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24 : 4  = 6 (cái cốc)</a:t>
            </a:r>
          </a:p>
          <a:p>
            <a:pPr algn="ctr"/>
            <a:r>
              <a:rPr lang="en-US" sz="2800" b="1" u="sng">
                <a:solidFill>
                  <a:srgbClr val="990000"/>
                </a:solidFill>
                <a:latin typeface="Times New Roman" pitchFamily="18" charset="0"/>
              </a:rPr>
              <a:t>Đáp số</a:t>
            </a:r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 : 6 cái cốc</a:t>
            </a:r>
          </a:p>
          <a:p>
            <a:pPr algn="ctr"/>
            <a:endParaRPr lang="en-US" sz="2800" b="1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21524" name="AutoShape 2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0"/>
            <a:ext cx="838200" cy="4572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724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886200" y="4873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r>
              <a:rPr lang="en-US" sz="3200" b="1">
                <a:solidFill>
                  <a:srgbClr val="0066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2514600" y="914400"/>
            <a:ext cx="441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Ôn tập các bảng chia</a:t>
            </a:r>
          </a:p>
        </p:txBody>
      </p:sp>
      <p:grpSp>
        <p:nvGrpSpPr>
          <p:cNvPr id="30727" name="Group 7"/>
          <p:cNvGrpSpPr>
            <a:grpSpLocks/>
          </p:cNvGrpSpPr>
          <p:nvPr/>
        </p:nvGrpSpPr>
        <p:grpSpPr bwMode="auto">
          <a:xfrm>
            <a:off x="5334000" y="3733800"/>
            <a:ext cx="990600" cy="914400"/>
            <a:chOff x="2640" y="1536"/>
            <a:chExt cx="624" cy="576"/>
          </a:xfrm>
        </p:grpSpPr>
        <p:grpSp>
          <p:nvGrpSpPr>
            <p:cNvPr id="30728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30729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rgbClr val="006600"/>
                  </a:gs>
                  <a:gs pos="100000">
                    <a:srgbClr val="002F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30730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rgbClr val="74A731"/>
                  </a:gs>
                  <a:gs pos="100000">
                    <a:srgbClr val="364D17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Times New Roman" pitchFamily="18" charset="0"/>
                </a:endParaRPr>
              </a:p>
            </p:txBody>
          </p:sp>
          <p:pic>
            <p:nvPicPr>
              <p:cNvPr id="30731" name="Picture 162" descr="Picture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44" y="1704"/>
                <a:ext cx="239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0732" name="Text Box 163"/>
            <p:cNvSpPr txBox="1">
              <a:spLocks noChangeArrowheads="1"/>
            </p:cNvSpPr>
            <p:nvPr/>
          </p:nvSpPr>
          <p:spPr bwMode="gray">
            <a:xfrm>
              <a:off x="2739" y="1632"/>
              <a:ext cx="40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rgbClr val="990000"/>
                  </a:solidFill>
                  <a:latin typeface="Calibri" pitchFamily="34" charset="0"/>
                  <a:cs typeface="Times New Roman" pitchFamily="18" charset="0"/>
                </a:rPr>
                <a:t>40</a:t>
              </a:r>
            </a:p>
          </p:txBody>
        </p:sp>
      </p:grpSp>
      <p:grpSp>
        <p:nvGrpSpPr>
          <p:cNvPr id="30733" name="Group 13"/>
          <p:cNvGrpSpPr>
            <a:grpSpLocks/>
          </p:cNvGrpSpPr>
          <p:nvPr/>
        </p:nvGrpSpPr>
        <p:grpSpPr bwMode="auto">
          <a:xfrm>
            <a:off x="3200400" y="3733800"/>
            <a:ext cx="990600" cy="914400"/>
            <a:chOff x="2640" y="1536"/>
            <a:chExt cx="624" cy="576"/>
          </a:xfrm>
        </p:grpSpPr>
        <p:grpSp>
          <p:nvGrpSpPr>
            <p:cNvPr id="30734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30735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rgbClr val="006600"/>
                  </a:gs>
                  <a:gs pos="100000">
                    <a:srgbClr val="002F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30736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rgbClr val="74A731"/>
                  </a:gs>
                  <a:gs pos="100000">
                    <a:srgbClr val="364D17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Times New Roman" pitchFamily="18" charset="0"/>
                </a:endParaRPr>
              </a:p>
            </p:txBody>
          </p:sp>
          <p:pic>
            <p:nvPicPr>
              <p:cNvPr id="30737" name="Picture 162" descr="Picture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44" y="1704"/>
                <a:ext cx="239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0738" name="Text Box 163"/>
            <p:cNvSpPr txBox="1">
              <a:spLocks noChangeArrowheads="1"/>
            </p:cNvSpPr>
            <p:nvPr/>
          </p:nvSpPr>
          <p:spPr bwMode="gray">
            <a:xfrm>
              <a:off x="2810" y="1632"/>
              <a:ext cx="258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rgbClr val="990000"/>
                  </a:solidFill>
                  <a:latin typeface="Calibri" pitchFamily="34" charset="0"/>
                  <a:cs typeface="Times New Roman" pitchFamily="18" charset="0"/>
                </a:rPr>
                <a:t>8</a:t>
              </a:r>
            </a:p>
          </p:txBody>
        </p:sp>
      </p:grpSp>
      <p:grpSp>
        <p:nvGrpSpPr>
          <p:cNvPr id="30739" name="Group 19"/>
          <p:cNvGrpSpPr>
            <a:grpSpLocks/>
          </p:cNvGrpSpPr>
          <p:nvPr/>
        </p:nvGrpSpPr>
        <p:grpSpPr bwMode="auto">
          <a:xfrm>
            <a:off x="7620000" y="3657600"/>
            <a:ext cx="990600" cy="914400"/>
            <a:chOff x="2640" y="1536"/>
            <a:chExt cx="624" cy="576"/>
          </a:xfrm>
        </p:grpSpPr>
        <p:grpSp>
          <p:nvGrpSpPr>
            <p:cNvPr id="30740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30741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rgbClr val="006600"/>
                  </a:gs>
                  <a:gs pos="100000">
                    <a:srgbClr val="002F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30742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rgbClr val="74A731"/>
                  </a:gs>
                  <a:gs pos="100000">
                    <a:srgbClr val="364D17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Times New Roman" pitchFamily="18" charset="0"/>
                </a:endParaRPr>
              </a:p>
            </p:txBody>
          </p:sp>
          <p:pic>
            <p:nvPicPr>
              <p:cNvPr id="30743" name="Picture 162" descr="Picture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44" y="1704"/>
                <a:ext cx="239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0744" name="Text Box 163"/>
            <p:cNvSpPr txBox="1">
              <a:spLocks noChangeArrowheads="1"/>
            </p:cNvSpPr>
            <p:nvPr/>
          </p:nvSpPr>
          <p:spPr bwMode="gray">
            <a:xfrm>
              <a:off x="2739" y="1632"/>
              <a:ext cx="40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rgbClr val="990000"/>
                  </a:solidFill>
                  <a:latin typeface="Calibri" pitchFamily="34" charset="0"/>
                  <a:cs typeface="Times New Roman" pitchFamily="18" charset="0"/>
                </a:rPr>
                <a:t>28</a:t>
              </a:r>
            </a:p>
          </p:txBody>
        </p:sp>
      </p:grpSp>
      <p:grpSp>
        <p:nvGrpSpPr>
          <p:cNvPr id="30745" name="Group 25"/>
          <p:cNvGrpSpPr>
            <a:grpSpLocks/>
          </p:cNvGrpSpPr>
          <p:nvPr/>
        </p:nvGrpSpPr>
        <p:grpSpPr bwMode="auto">
          <a:xfrm>
            <a:off x="914400" y="3810000"/>
            <a:ext cx="990600" cy="914400"/>
            <a:chOff x="2640" y="1536"/>
            <a:chExt cx="624" cy="576"/>
          </a:xfrm>
        </p:grpSpPr>
        <p:grpSp>
          <p:nvGrpSpPr>
            <p:cNvPr id="30746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30747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rgbClr val="006600"/>
                  </a:gs>
                  <a:gs pos="100000">
                    <a:srgbClr val="002F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30748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rgbClr val="74A731"/>
                  </a:gs>
                  <a:gs pos="100000">
                    <a:srgbClr val="364D17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Times New Roman" pitchFamily="18" charset="0"/>
                </a:endParaRPr>
              </a:p>
            </p:txBody>
          </p:sp>
          <p:pic>
            <p:nvPicPr>
              <p:cNvPr id="30749" name="Picture 162" descr="Picture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44" y="1704"/>
                <a:ext cx="239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0750" name="Text Box 163"/>
            <p:cNvSpPr txBox="1">
              <a:spLocks noChangeArrowheads="1"/>
            </p:cNvSpPr>
            <p:nvPr/>
          </p:nvSpPr>
          <p:spPr bwMode="gray">
            <a:xfrm>
              <a:off x="2739" y="1632"/>
              <a:ext cx="40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rgbClr val="990000"/>
                  </a:solidFill>
                  <a:latin typeface="Calibri" pitchFamily="34" charset="0"/>
                  <a:cs typeface="Times New Roman" pitchFamily="18" charset="0"/>
                </a:rPr>
                <a:t>21</a:t>
              </a:r>
            </a:p>
          </p:txBody>
        </p:sp>
      </p:grpSp>
      <p:grpSp>
        <p:nvGrpSpPr>
          <p:cNvPr id="30751" name="Group 31"/>
          <p:cNvGrpSpPr>
            <a:grpSpLocks/>
          </p:cNvGrpSpPr>
          <p:nvPr/>
        </p:nvGrpSpPr>
        <p:grpSpPr bwMode="auto">
          <a:xfrm>
            <a:off x="6330950" y="5562600"/>
            <a:ext cx="1898650" cy="547688"/>
            <a:chOff x="3700" y="2880"/>
            <a:chExt cx="1196" cy="345"/>
          </a:xfrm>
        </p:grpSpPr>
        <p:sp>
          <p:nvSpPr>
            <p:cNvPr id="30752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30753" name="Text Box 33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      3 x 7</a:t>
              </a:r>
            </a:p>
          </p:txBody>
        </p:sp>
      </p:grpSp>
      <p:grpSp>
        <p:nvGrpSpPr>
          <p:cNvPr id="30754" name="Group 34"/>
          <p:cNvGrpSpPr>
            <a:grpSpLocks/>
          </p:cNvGrpSpPr>
          <p:nvPr/>
        </p:nvGrpSpPr>
        <p:grpSpPr bwMode="auto">
          <a:xfrm>
            <a:off x="3581400" y="5548313"/>
            <a:ext cx="1898650" cy="547687"/>
            <a:chOff x="3700" y="2880"/>
            <a:chExt cx="1196" cy="345"/>
          </a:xfrm>
        </p:grpSpPr>
        <p:sp>
          <p:nvSpPr>
            <p:cNvPr id="30755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30756" name="Text Box 36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      24 + 4</a:t>
              </a:r>
            </a:p>
          </p:txBody>
        </p:sp>
      </p:grpSp>
      <p:grpSp>
        <p:nvGrpSpPr>
          <p:cNvPr id="30757" name="Group 37"/>
          <p:cNvGrpSpPr>
            <a:grpSpLocks/>
          </p:cNvGrpSpPr>
          <p:nvPr/>
        </p:nvGrpSpPr>
        <p:grpSpPr bwMode="auto">
          <a:xfrm>
            <a:off x="762000" y="5562600"/>
            <a:ext cx="1898650" cy="547688"/>
            <a:chOff x="3700" y="2880"/>
            <a:chExt cx="1196" cy="345"/>
          </a:xfrm>
        </p:grpSpPr>
        <p:sp>
          <p:nvSpPr>
            <p:cNvPr id="30758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30759" name="Text Box 39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      16 : 2</a:t>
              </a:r>
            </a:p>
          </p:txBody>
        </p:sp>
      </p:grpSp>
      <p:grpSp>
        <p:nvGrpSpPr>
          <p:cNvPr id="30760" name="Group 40"/>
          <p:cNvGrpSpPr>
            <a:grpSpLocks/>
          </p:cNvGrpSpPr>
          <p:nvPr/>
        </p:nvGrpSpPr>
        <p:grpSpPr bwMode="auto">
          <a:xfrm>
            <a:off x="381000" y="2438400"/>
            <a:ext cx="1898650" cy="547688"/>
            <a:chOff x="3700" y="2880"/>
            <a:chExt cx="1196" cy="345"/>
          </a:xfrm>
        </p:grpSpPr>
        <p:sp>
          <p:nvSpPr>
            <p:cNvPr id="30761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30762" name="Text Box 42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      24 : 3</a:t>
              </a:r>
            </a:p>
          </p:txBody>
        </p:sp>
      </p:grpSp>
      <p:grpSp>
        <p:nvGrpSpPr>
          <p:cNvPr id="30763" name="Group 43"/>
          <p:cNvGrpSpPr>
            <a:grpSpLocks/>
          </p:cNvGrpSpPr>
          <p:nvPr/>
        </p:nvGrpSpPr>
        <p:grpSpPr bwMode="auto">
          <a:xfrm>
            <a:off x="2590800" y="2473325"/>
            <a:ext cx="1898650" cy="547688"/>
            <a:chOff x="3700" y="2880"/>
            <a:chExt cx="1196" cy="345"/>
          </a:xfrm>
        </p:grpSpPr>
        <p:sp>
          <p:nvSpPr>
            <p:cNvPr id="30764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30765" name="Text Box 45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      4 x 7</a:t>
              </a:r>
            </a:p>
          </p:txBody>
        </p:sp>
      </p:grpSp>
      <p:grpSp>
        <p:nvGrpSpPr>
          <p:cNvPr id="30766" name="Group 46"/>
          <p:cNvGrpSpPr>
            <a:grpSpLocks/>
          </p:cNvGrpSpPr>
          <p:nvPr/>
        </p:nvGrpSpPr>
        <p:grpSpPr bwMode="auto">
          <a:xfrm>
            <a:off x="4724400" y="2466975"/>
            <a:ext cx="1898650" cy="547688"/>
            <a:chOff x="3700" y="2880"/>
            <a:chExt cx="1196" cy="345"/>
          </a:xfrm>
        </p:grpSpPr>
        <p:sp>
          <p:nvSpPr>
            <p:cNvPr id="30767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30768" name="Text Box 48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      32 : 4</a:t>
              </a:r>
            </a:p>
          </p:txBody>
        </p:sp>
      </p:grpSp>
      <p:grpSp>
        <p:nvGrpSpPr>
          <p:cNvPr id="30769" name="Group 49"/>
          <p:cNvGrpSpPr>
            <a:grpSpLocks/>
          </p:cNvGrpSpPr>
          <p:nvPr/>
        </p:nvGrpSpPr>
        <p:grpSpPr bwMode="auto">
          <a:xfrm>
            <a:off x="7010400" y="2501900"/>
            <a:ext cx="1898650" cy="547688"/>
            <a:chOff x="3700" y="2880"/>
            <a:chExt cx="1196" cy="345"/>
          </a:xfrm>
        </p:grpSpPr>
        <p:sp>
          <p:nvSpPr>
            <p:cNvPr id="30770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30771" name="Text Box 51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990000"/>
                  </a:solidFill>
                  <a:latin typeface="Times New Roman" pitchFamily="18" charset="0"/>
                </a:rPr>
                <a:t>      4 x 10</a:t>
              </a:r>
            </a:p>
          </p:txBody>
        </p:sp>
      </p:grpSp>
      <p:grpSp>
        <p:nvGrpSpPr>
          <p:cNvPr id="30772" name="Group 52"/>
          <p:cNvGrpSpPr>
            <a:grpSpLocks/>
          </p:cNvGrpSpPr>
          <p:nvPr/>
        </p:nvGrpSpPr>
        <p:grpSpPr bwMode="auto">
          <a:xfrm>
            <a:off x="381000" y="1487488"/>
            <a:ext cx="8382000" cy="965200"/>
            <a:chOff x="480" y="842"/>
            <a:chExt cx="5280" cy="608"/>
          </a:xfrm>
        </p:grpSpPr>
        <p:sp>
          <p:nvSpPr>
            <p:cNvPr id="30773" name="AutoShape 53"/>
            <p:cNvSpPr>
              <a:spLocks noChangeArrowheads="1"/>
            </p:cNvSpPr>
            <p:nvPr/>
          </p:nvSpPr>
          <p:spPr bwMode="gray">
            <a:xfrm>
              <a:off x="480" y="842"/>
              <a:ext cx="5280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774" name="Group 54"/>
            <p:cNvGrpSpPr>
              <a:grpSpLocks/>
            </p:cNvGrpSpPr>
            <p:nvPr/>
          </p:nvGrpSpPr>
          <p:grpSpPr bwMode="auto">
            <a:xfrm>
              <a:off x="554" y="912"/>
              <a:ext cx="383" cy="433"/>
              <a:chOff x="999" y="3120"/>
              <a:chExt cx="768" cy="841"/>
            </a:xfrm>
          </p:grpSpPr>
          <p:sp>
            <p:nvSpPr>
              <p:cNvPr id="30775" name="AutoShape 55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76" name="Freeform 56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7" name="Text Box 57"/>
              <p:cNvSpPr txBox="1">
                <a:spLocks noChangeArrowheads="1"/>
              </p:cNvSpPr>
              <p:nvPr/>
            </p:nvSpPr>
            <p:spPr bwMode="gray">
              <a:xfrm>
                <a:off x="1290" y="3326"/>
                <a:ext cx="169" cy="63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/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30778" name="Text Box 58"/>
            <p:cNvSpPr txBox="1">
              <a:spLocks noChangeArrowheads="1"/>
            </p:cNvSpPr>
            <p:nvPr/>
          </p:nvSpPr>
          <p:spPr bwMode="auto">
            <a:xfrm>
              <a:off x="1034" y="960"/>
              <a:ext cx="47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Mỗi số trong hình tròn là kết quả của phép tính nào ?</a:t>
              </a:r>
            </a:p>
          </p:txBody>
        </p:sp>
        <p:sp>
          <p:nvSpPr>
            <p:cNvPr id="30779" name="Text Box 59"/>
            <p:cNvSpPr txBox="1">
              <a:spLocks noChangeArrowheads="1"/>
            </p:cNvSpPr>
            <p:nvPr/>
          </p:nvSpPr>
          <p:spPr bwMode="auto">
            <a:xfrm>
              <a:off x="650" y="1008"/>
              <a:ext cx="19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990033"/>
                  </a:solidFill>
                  <a:latin typeface="Times New Roman" pitchFamily="18" charset="0"/>
                </a:rPr>
                <a:t>41</a:t>
              </a:r>
            </a:p>
          </p:txBody>
        </p:sp>
      </p:grpSp>
      <p:sp>
        <p:nvSpPr>
          <p:cNvPr id="30780" name="Line 60"/>
          <p:cNvSpPr>
            <a:spLocks noChangeShapeType="1"/>
          </p:cNvSpPr>
          <p:nvPr/>
        </p:nvSpPr>
        <p:spPr bwMode="auto">
          <a:xfrm>
            <a:off x="1828800" y="4419600"/>
            <a:ext cx="5791200" cy="11430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1" name="Line 61"/>
          <p:cNvSpPr>
            <a:spLocks noChangeShapeType="1"/>
          </p:cNvSpPr>
          <p:nvPr/>
        </p:nvSpPr>
        <p:spPr bwMode="auto">
          <a:xfrm flipV="1">
            <a:off x="3962400" y="3005138"/>
            <a:ext cx="1600200" cy="881062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2" name="Line 62"/>
          <p:cNvSpPr>
            <a:spLocks noChangeShapeType="1"/>
          </p:cNvSpPr>
          <p:nvPr/>
        </p:nvSpPr>
        <p:spPr bwMode="auto">
          <a:xfrm flipV="1">
            <a:off x="6248400" y="3025775"/>
            <a:ext cx="1828800" cy="1012825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3" name="Line 63"/>
          <p:cNvSpPr>
            <a:spLocks noChangeShapeType="1"/>
          </p:cNvSpPr>
          <p:nvPr/>
        </p:nvSpPr>
        <p:spPr bwMode="auto">
          <a:xfrm flipH="1" flipV="1">
            <a:off x="3505200" y="3048000"/>
            <a:ext cx="4191000" cy="8382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4" name="Line 64"/>
          <p:cNvSpPr>
            <a:spLocks noChangeShapeType="1"/>
          </p:cNvSpPr>
          <p:nvPr/>
        </p:nvSpPr>
        <p:spPr bwMode="auto">
          <a:xfrm flipH="1" flipV="1">
            <a:off x="1350963" y="3048000"/>
            <a:ext cx="1905000" cy="11430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5" name="Line 65"/>
          <p:cNvSpPr>
            <a:spLocks noChangeShapeType="1"/>
          </p:cNvSpPr>
          <p:nvPr/>
        </p:nvSpPr>
        <p:spPr bwMode="auto">
          <a:xfrm flipH="1">
            <a:off x="5410200" y="4495800"/>
            <a:ext cx="2438400" cy="10668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6" name="Line 66"/>
          <p:cNvSpPr>
            <a:spLocks noChangeShapeType="1"/>
          </p:cNvSpPr>
          <p:nvPr/>
        </p:nvSpPr>
        <p:spPr bwMode="auto">
          <a:xfrm flipH="1">
            <a:off x="1295400" y="4572000"/>
            <a:ext cx="2133600" cy="9906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7" name="AutoShape 6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72400" y="0"/>
            <a:ext cx="990600" cy="457200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07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3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3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3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7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3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3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0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2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0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5"/>
                  </p:tgtEl>
                </p:cond>
              </p:nextCondLst>
            </p:seq>
          </p:childTnLst>
        </p:cTn>
      </p:par>
    </p:tnLst>
    <p:bldLst>
      <p:bldP spid="30780" grpId="0" animBg="1"/>
      <p:bldP spid="30781" grpId="0" animBg="1"/>
      <p:bldP spid="30782" grpId="0" animBg="1"/>
      <p:bldP spid="30783" grpId="0" animBg="1"/>
      <p:bldP spid="30784" grpId="0" animBg="1"/>
      <p:bldP spid="30785" grpId="0" animBg="1"/>
      <p:bldP spid="307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4" name="Picture 6" descr="flowers_0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4038" y="2632075"/>
            <a:ext cx="7620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2775" name="Picture 7" descr="391964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" y="3435350"/>
            <a:ext cx="762000" cy="685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32776" name="Picture 8" descr="post-47-110644209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2667000"/>
            <a:ext cx="838200" cy="61595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2777" name="Picture 9" descr="flower_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3459163"/>
            <a:ext cx="762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2778" name="Picture 10" descr="flowers_01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4273550"/>
            <a:ext cx="817563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2779" name="Picture 11" descr="DOT_Flowers_A_4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8200" y="4197350"/>
            <a:ext cx="782638" cy="685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32788" name="WordArt 20"/>
          <p:cNvSpPr>
            <a:spLocks noChangeArrowheads="1" noChangeShapeType="1" noTextEdit="1"/>
          </p:cNvSpPr>
          <p:nvPr/>
        </p:nvSpPr>
        <p:spPr bwMode="auto">
          <a:xfrm>
            <a:off x="2133600" y="1447800"/>
            <a:ext cx="4953000" cy="5334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Hoạt động trò chơi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3886200" y="4873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r>
              <a:rPr lang="en-US" sz="3200" b="1">
                <a:solidFill>
                  <a:srgbClr val="0066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2514600" y="914400"/>
            <a:ext cx="441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Ôn tập các bảng chia</a:t>
            </a:r>
          </a:p>
        </p:txBody>
      </p:sp>
      <p:sp>
        <p:nvSpPr>
          <p:cNvPr id="32793" name="WordArt 25"/>
          <p:cNvSpPr>
            <a:spLocks noChangeArrowheads="1" noChangeShapeType="1" noTextEdit="1"/>
          </p:cNvSpPr>
          <p:nvPr/>
        </p:nvSpPr>
        <p:spPr bwMode="auto">
          <a:xfrm>
            <a:off x="2362200" y="2057400"/>
            <a:ext cx="45910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Thi đọc thuộc bảng chia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1752600" y="2667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Bảng chia 2</a:t>
            </a:r>
          </a:p>
        </p:txBody>
      </p:sp>
      <p:sp>
        <p:nvSpPr>
          <p:cNvPr id="32796" name="Rectangle 28"/>
          <p:cNvSpPr>
            <a:spLocks noChangeArrowheads="1"/>
          </p:cNvSpPr>
          <p:nvPr/>
        </p:nvSpPr>
        <p:spPr bwMode="auto">
          <a:xfrm>
            <a:off x="1676400" y="2667000"/>
            <a:ext cx="2286000" cy="685800"/>
          </a:xfrm>
          <a:prstGeom prst="rect">
            <a:avLst/>
          </a:prstGeom>
          <a:gradFill rotWithShape="1">
            <a:gsLst>
              <a:gs pos="0">
                <a:srgbClr val="006600">
                  <a:gamma/>
                  <a:tint val="19216"/>
                  <a:invGamma/>
                </a:srgbClr>
              </a:gs>
              <a:gs pos="50000">
                <a:srgbClr val="006600"/>
              </a:gs>
              <a:gs pos="100000">
                <a:srgbClr val="006600">
                  <a:gamma/>
                  <a:tint val="19216"/>
                  <a:invGamma/>
                </a:srgbClr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5818188" y="3429000"/>
            <a:ext cx="21478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Bảng chia 2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1752600" y="433705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Bảng chia 4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5791200" y="26670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Bảng chia 3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5867400" y="4191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Bảng chia 5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1676400" y="35814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Bảng chia 5</a:t>
            </a:r>
          </a:p>
        </p:txBody>
      </p:sp>
      <p:sp>
        <p:nvSpPr>
          <p:cNvPr id="32803" name="Oval 35" descr="Bouquet"/>
          <p:cNvSpPr>
            <a:spLocks noChangeArrowheads="1"/>
          </p:cNvSpPr>
          <p:nvPr/>
        </p:nvSpPr>
        <p:spPr bwMode="auto">
          <a:xfrm>
            <a:off x="1371600" y="5029200"/>
            <a:ext cx="1905000" cy="533400"/>
          </a:xfrm>
          <a:prstGeom prst="ellipse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ĐỘI A</a:t>
            </a:r>
          </a:p>
        </p:txBody>
      </p:sp>
      <p:sp>
        <p:nvSpPr>
          <p:cNvPr id="32804" name="Oval 36" descr="Bouquet"/>
          <p:cNvSpPr>
            <a:spLocks noChangeArrowheads="1"/>
          </p:cNvSpPr>
          <p:nvPr/>
        </p:nvSpPr>
        <p:spPr bwMode="auto">
          <a:xfrm>
            <a:off x="6096000" y="4953000"/>
            <a:ext cx="1905000" cy="533400"/>
          </a:xfrm>
          <a:prstGeom prst="ellipse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ĐỘI B</a:t>
            </a:r>
          </a:p>
        </p:txBody>
      </p:sp>
      <p:sp>
        <p:nvSpPr>
          <p:cNvPr id="32805" name="Rectangle 37"/>
          <p:cNvSpPr>
            <a:spLocks noChangeArrowheads="1"/>
          </p:cNvSpPr>
          <p:nvPr/>
        </p:nvSpPr>
        <p:spPr bwMode="auto">
          <a:xfrm>
            <a:off x="1676400" y="3484563"/>
            <a:ext cx="2286000" cy="685800"/>
          </a:xfrm>
          <a:prstGeom prst="rect">
            <a:avLst/>
          </a:prstGeom>
          <a:gradFill rotWithShape="1">
            <a:gsLst>
              <a:gs pos="0">
                <a:srgbClr val="006600">
                  <a:gamma/>
                  <a:tint val="19216"/>
                  <a:invGamma/>
                </a:srgbClr>
              </a:gs>
              <a:gs pos="50000">
                <a:srgbClr val="006600"/>
              </a:gs>
              <a:gs pos="100000">
                <a:srgbClr val="006600">
                  <a:gamma/>
                  <a:tint val="19216"/>
                  <a:invGamma/>
                </a:srgbClr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06" name="Rectangle 38"/>
          <p:cNvSpPr>
            <a:spLocks noChangeArrowheads="1"/>
          </p:cNvSpPr>
          <p:nvPr/>
        </p:nvSpPr>
        <p:spPr bwMode="auto">
          <a:xfrm>
            <a:off x="1676400" y="4267200"/>
            <a:ext cx="2286000" cy="685800"/>
          </a:xfrm>
          <a:prstGeom prst="rect">
            <a:avLst/>
          </a:prstGeom>
          <a:gradFill rotWithShape="1">
            <a:gsLst>
              <a:gs pos="0">
                <a:srgbClr val="006600">
                  <a:gamma/>
                  <a:tint val="19216"/>
                  <a:invGamma/>
                </a:srgbClr>
              </a:gs>
              <a:gs pos="50000">
                <a:srgbClr val="006600"/>
              </a:gs>
              <a:gs pos="100000">
                <a:srgbClr val="006600">
                  <a:gamma/>
                  <a:tint val="19216"/>
                  <a:invGamma/>
                </a:srgbClr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07" name="Rectangle 39"/>
          <p:cNvSpPr>
            <a:spLocks noChangeArrowheads="1"/>
          </p:cNvSpPr>
          <p:nvPr/>
        </p:nvSpPr>
        <p:spPr bwMode="auto">
          <a:xfrm>
            <a:off x="5638800" y="2667000"/>
            <a:ext cx="2286000" cy="685800"/>
          </a:xfrm>
          <a:prstGeom prst="rect">
            <a:avLst/>
          </a:prstGeom>
          <a:gradFill rotWithShape="1">
            <a:gsLst>
              <a:gs pos="0">
                <a:srgbClr val="006600">
                  <a:gamma/>
                  <a:tint val="19216"/>
                  <a:invGamma/>
                </a:srgbClr>
              </a:gs>
              <a:gs pos="50000">
                <a:srgbClr val="006600"/>
              </a:gs>
              <a:gs pos="100000">
                <a:srgbClr val="006600">
                  <a:gamma/>
                  <a:tint val="19216"/>
                  <a:invGamma/>
                </a:srgbClr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5653088" y="3429000"/>
            <a:ext cx="2286000" cy="685800"/>
          </a:xfrm>
          <a:prstGeom prst="rect">
            <a:avLst/>
          </a:prstGeom>
          <a:gradFill rotWithShape="1">
            <a:gsLst>
              <a:gs pos="0">
                <a:srgbClr val="006600">
                  <a:gamma/>
                  <a:tint val="19216"/>
                  <a:invGamma/>
                </a:srgbClr>
              </a:gs>
              <a:gs pos="50000">
                <a:srgbClr val="006600"/>
              </a:gs>
              <a:gs pos="100000">
                <a:srgbClr val="006600">
                  <a:gamma/>
                  <a:tint val="19216"/>
                  <a:invGamma/>
                </a:srgbClr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09" name="Rectangle 41"/>
          <p:cNvSpPr>
            <a:spLocks noChangeArrowheads="1"/>
          </p:cNvSpPr>
          <p:nvPr/>
        </p:nvSpPr>
        <p:spPr bwMode="auto">
          <a:xfrm>
            <a:off x="5638800" y="4191000"/>
            <a:ext cx="2286000" cy="685800"/>
          </a:xfrm>
          <a:prstGeom prst="rect">
            <a:avLst/>
          </a:prstGeom>
          <a:gradFill rotWithShape="1">
            <a:gsLst>
              <a:gs pos="0">
                <a:srgbClr val="006600">
                  <a:gamma/>
                  <a:tint val="19216"/>
                  <a:invGamma/>
                </a:srgbClr>
              </a:gs>
              <a:gs pos="50000">
                <a:srgbClr val="006600"/>
              </a:gs>
              <a:gs pos="100000">
                <a:srgbClr val="006600">
                  <a:gamma/>
                  <a:tint val="19216"/>
                  <a:invGamma/>
                </a:srgbClr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10" name="AutoShape 42" descr="Parchment"/>
          <p:cNvSpPr>
            <a:spLocks noChangeArrowheads="1"/>
          </p:cNvSpPr>
          <p:nvPr/>
        </p:nvSpPr>
        <p:spPr bwMode="auto">
          <a:xfrm>
            <a:off x="228600" y="5638800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11" name="AutoShape 43" descr="Parchment"/>
          <p:cNvSpPr>
            <a:spLocks noChangeArrowheads="1"/>
          </p:cNvSpPr>
          <p:nvPr/>
        </p:nvSpPr>
        <p:spPr bwMode="auto">
          <a:xfrm>
            <a:off x="1676400" y="5638800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12" name="AutoShape 44" descr="Parchment"/>
          <p:cNvSpPr>
            <a:spLocks noChangeArrowheads="1"/>
          </p:cNvSpPr>
          <p:nvPr/>
        </p:nvSpPr>
        <p:spPr bwMode="auto">
          <a:xfrm>
            <a:off x="3124200" y="5638800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13" name="AutoShape 45" descr="Parchment"/>
          <p:cNvSpPr>
            <a:spLocks noChangeArrowheads="1"/>
          </p:cNvSpPr>
          <p:nvPr/>
        </p:nvSpPr>
        <p:spPr bwMode="auto">
          <a:xfrm>
            <a:off x="214313" y="6248400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14" name="AutoShape 46" descr="Parchment"/>
          <p:cNvSpPr>
            <a:spLocks noChangeArrowheads="1"/>
          </p:cNvSpPr>
          <p:nvPr/>
        </p:nvSpPr>
        <p:spPr bwMode="auto">
          <a:xfrm>
            <a:off x="1676400" y="6254750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15" name="AutoShape 47" descr="Parchment"/>
          <p:cNvSpPr>
            <a:spLocks noChangeArrowheads="1"/>
          </p:cNvSpPr>
          <p:nvPr/>
        </p:nvSpPr>
        <p:spPr bwMode="auto">
          <a:xfrm>
            <a:off x="3124200" y="6254750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16" name="AutoShape 48" descr="Parchment"/>
          <p:cNvSpPr>
            <a:spLocks noChangeArrowheads="1"/>
          </p:cNvSpPr>
          <p:nvPr/>
        </p:nvSpPr>
        <p:spPr bwMode="auto">
          <a:xfrm>
            <a:off x="4876800" y="5624513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17" name="AutoShape 49" descr="Parchment"/>
          <p:cNvSpPr>
            <a:spLocks noChangeArrowheads="1"/>
          </p:cNvSpPr>
          <p:nvPr/>
        </p:nvSpPr>
        <p:spPr bwMode="auto">
          <a:xfrm>
            <a:off x="6269038" y="5624513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18" name="AutoShape 50" descr="Parchment"/>
          <p:cNvSpPr>
            <a:spLocks noChangeArrowheads="1"/>
          </p:cNvSpPr>
          <p:nvPr/>
        </p:nvSpPr>
        <p:spPr bwMode="auto">
          <a:xfrm>
            <a:off x="7681913" y="5603875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19" name="AutoShape 51" descr="Parchment"/>
          <p:cNvSpPr>
            <a:spLocks noChangeArrowheads="1"/>
          </p:cNvSpPr>
          <p:nvPr/>
        </p:nvSpPr>
        <p:spPr bwMode="auto">
          <a:xfrm>
            <a:off x="4876800" y="6234113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20" name="AutoShape 52" descr="Parchment"/>
          <p:cNvSpPr>
            <a:spLocks noChangeArrowheads="1"/>
          </p:cNvSpPr>
          <p:nvPr/>
        </p:nvSpPr>
        <p:spPr bwMode="auto">
          <a:xfrm>
            <a:off x="6269038" y="6256338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sp>
        <p:nvSpPr>
          <p:cNvPr id="32821" name="AutoShape 53" descr="Parchment"/>
          <p:cNvSpPr>
            <a:spLocks noChangeArrowheads="1"/>
          </p:cNvSpPr>
          <p:nvPr/>
        </p:nvSpPr>
        <p:spPr bwMode="auto">
          <a:xfrm>
            <a:off x="7702550" y="6240463"/>
            <a:ext cx="1219200" cy="457200"/>
          </a:xfrm>
          <a:prstGeom prst="roundRect">
            <a:avLst>
              <a:gd name="adj" fmla="val 16667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5 điểm</a:t>
            </a:r>
          </a:p>
        </p:txBody>
      </p:sp>
      <p:pic>
        <p:nvPicPr>
          <p:cNvPr id="32822" name="Picture 54" descr="Entertainment-02-june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467600" y="914400"/>
            <a:ext cx="1600200" cy="1447800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2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20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2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327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7" dur="20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327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3" dur="20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327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9" dur="2000"/>
                                        <p:tgtEl>
                                          <p:spTgt spid="32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7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327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5" dur="2000"/>
                                        <p:tgtEl>
                                          <p:spTgt spid="32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28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2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2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80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28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2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2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2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2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804"/>
                  </p:tgtEl>
                </p:cond>
              </p:nextCondLst>
            </p:seq>
          </p:childTnLst>
        </p:cTn>
      </p:par>
    </p:tnLst>
    <p:bldLst>
      <p:bldP spid="32796" grpId="0" animBg="1"/>
      <p:bldP spid="32803" grpId="0" animBg="1"/>
      <p:bldP spid="32804" grpId="0" animBg="1"/>
      <p:bldP spid="32805" grpId="0" animBg="1"/>
      <p:bldP spid="32806" grpId="0" animBg="1"/>
      <p:bldP spid="32807" grpId="0" animBg="1"/>
      <p:bldP spid="32808" grpId="0" animBg="1"/>
      <p:bldP spid="32809" grpId="0" animBg="1"/>
      <p:bldP spid="32810" grpId="0" animBg="1"/>
      <p:bldP spid="32811" grpId="0" animBg="1"/>
      <p:bldP spid="32812" grpId="0" animBg="1"/>
      <p:bldP spid="32813" grpId="0" animBg="1"/>
      <p:bldP spid="32814" grpId="0" animBg="1"/>
      <p:bldP spid="32815" grpId="0" animBg="1"/>
      <p:bldP spid="32816" grpId="0" animBg="1"/>
      <p:bldP spid="32817" grpId="0" animBg="1"/>
      <p:bldP spid="32818" grpId="0" animBg="1"/>
      <p:bldP spid="32819" grpId="0" animBg="1"/>
      <p:bldP spid="32820" grpId="0" animBg="1"/>
      <p:bldP spid="328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" name="Round Same Side Corner Rectangle 43"/>
          <p:cNvSpPr/>
          <p:nvPr/>
        </p:nvSpPr>
        <p:spPr>
          <a:xfrm>
            <a:off x="0" y="-152400"/>
            <a:ext cx="9144000" cy="685800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Thứ  sáu ngày 4 tháng 9 năm 2009</a:t>
            </a:r>
          </a:p>
        </p:txBody>
      </p:sp>
      <p:sp>
        <p:nvSpPr>
          <p:cNvPr id="23556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886200" y="4873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r>
              <a:rPr lang="en-US" sz="3200" b="1">
                <a:solidFill>
                  <a:srgbClr val="0066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2514600" y="914400"/>
            <a:ext cx="441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Ôn tập các bảng chia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2895600" y="1600200"/>
            <a:ext cx="419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( Xem sách trang 10 )</a:t>
            </a:r>
          </a:p>
          <a:p>
            <a:r>
              <a:rPr lang="en-US" sz="2800" b="1">
                <a:solidFill>
                  <a:srgbClr val="1A0597"/>
                </a:solidFill>
                <a:latin typeface="Times New Roman" pitchFamily="18" charset="0"/>
              </a:rPr>
              <a:t>Bài sau :</a:t>
            </a:r>
            <a:r>
              <a:rPr lang="en-US" sz="2400" b="1">
                <a:solidFill>
                  <a:srgbClr val="1A0597"/>
                </a:solidFill>
                <a:latin typeface="Times New Roman" pitchFamily="18" charset="0"/>
              </a:rPr>
              <a:t> </a:t>
            </a: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Luyện tập</a:t>
            </a:r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2286000" y="3124200"/>
            <a:ext cx="49530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" name="Round Same Side Corner Rectangle 43"/>
          <p:cNvSpPr/>
          <p:nvPr/>
        </p:nvSpPr>
        <p:spPr>
          <a:xfrm>
            <a:off x="0" y="0"/>
            <a:ext cx="9144000" cy="1066800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TRƯỜNG TIỂU HỌC NGUYỄN CÔNG SÁU</a:t>
            </a:r>
          </a:p>
        </p:txBody>
      </p:sp>
      <p:sp>
        <p:nvSpPr>
          <p:cNvPr id="27652" name="Rounded Rectangle 47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oundRect">
            <a:avLst>
              <a:gd name="adj" fmla="val 16667"/>
            </a:avLst>
          </a:prstGeom>
          <a:solidFill>
            <a:srgbClr val="7D252B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CHÚC THẦY, CÔ GIÁO CÙNG CÁC EM SỨC KHỎE</a:t>
            </a:r>
          </a:p>
        </p:txBody>
      </p:sp>
      <p:pic>
        <p:nvPicPr>
          <p:cNvPr id="27683" name="Picture 35" descr="flowers_0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143000"/>
            <a:ext cx="4114800" cy="4800600"/>
          </a:xfrm>
          <a:prstGeom prst="rect">
            <a:avLst/>
          </a:prstGeom>
          <a:noFill/>
        </p:spPr>
      </p:pic>
      <p:pic>
        <p:nvPicPr>
          <p:cNvPr id="27684" name="Picture 36" descr="blumen-pflanzen08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524000"/>
            <a:ext cx="2895600" cy="2209800"/>
          </a:xfrm>
          <a:prstGeom prst="rect">
            <a:avLst/>
          </a:prstGeom>
          <a:noFill/>
        </p:spPr>
      </p:pic>
      <p:pic>
        <p:nvPicPr>
          <p:cNvPr id="27685" name="Picture 37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1066800"/>
            <a:ext cx="1981200" cy="1676400"/>
          </a:xfrm>
          <a:prstGeom prst="rect">
            <a:avLst/>
          </a:prstGeom>
          <a:noFill/>
        </p:spPr>
      </p:pic>
      <p:pic>
        <p:nvPicPr>
          <p:cNvPr id="27686" name="Picture 38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91000" y="1066800"/>
            <a:ext cx="1828800" cy="1797050"/>
          </a:xfrm>
          <a:prstGeom prst="rect">
            <a:avLst/>
          </a:prstGeom>
          <a:noFill/>
        </p:spPr>
      </p:pic>
      <p:pic>
        <p:nvPicPr>
          <p:cNvPr id="27687" name="Picture 39" descr="WhitecornerFlow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305054" flipH="1">
            <a:off x="7154069" y="4052094"/>
            <a:ext cx="1774825" cy="2205037"/>
          </a:xfrm>
          <a:prstGeom prst="rect">
            <a:avLst/>
          </a:prstGeom>
          <a:noFill/>
        </p:spPr>
      </p:pic>
      <p:pic>
        <p:nvPicPr>
          <p:cNvPr id="27688" name="Picture 40" descr="WhitecornerFlowe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67200" y="4267200"/>
            <a:ext cx="1828800" cy="1698625"/>
          </a:xfrm>
          <a:prstGeom prst="rect">
            <a:avLst/>
          </a:prstGeom>
          <a:noFill/>
        </p:spPr>
      </p:pic>
      <p:sp>
        <p:nvSpPr>
          <p:cNvPr id="27689" name="WordArt 41"/>
          <p:cNvSpPr>
            <a:spLocks noChangeArrowheads="1" noChangeShapeType="1" noTextEdit="1"/>
          </p:cNvSpPr>
          <p:nvPr/>
        </p:nvSpPr>
        <p:spPr bwMode="auto">
          <a:xfrm>
            <a:off x="4495800" y="38100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8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7964"/>
  <p:tag name="VIOLETTITLE" val="Ôn tập các bảng chia"/>
  <p:tag name="VIOLETLESSON" val="6"/>
  <p:tag name="VIOLETCATID" val="8049774"/>
  <p:tag name="VIOLETSUBJECT" val="Toán học 3"/>
  <p:tag name="VIOLETAUTHORID" val="2123613"/>
  <p:tag name="VIOLETAUTHORNAME" val="Trần Thị Hai"/>
  <p:tag name="VIOLETAUTHORAVATAR" val="2/123/613/avatar.jpg"/>
  <p:tag name="VIOLETAUTHORADDRESS" val="Trường tiểu học Nguyễn Công Sáu - Quảng Nam"/>
  <p:tag name="VIOLETAUTHORHOMEPAGE" val="http://violet.vn/thihai57"/>
  <p:tag name="VIOLETDATE" val="2010-01-30 05:41:41"/>
  <p:tag name="VIOLETHIT" val="348"/>
  <p:tag name="VIOLETLIKE" val="0"/>
  <p:tag name="MMPROD_NEXTUNIQUEID" val="10010"/>
  <p:tag name="MMPROD_UIDATA" val="&lt;database version=&quot;7.0&quot;&gt;&lt;object type=&quot;1&quot; unique_id=&quot;10001&quot;&gt;&lt;object type=&quot;2&quot; unique_id=&quot;10082&quot;&gt;&lt;object type=&quot;3&quot; unique_id=&quot;10084&quot;&gt;&lt;property id=&quot;20148&quot; value=&quot;5&quot;/&gt;&lt;property id=&quot;20300&quot; value=&quot;Slide 2&quot;/&gt;&lt;property id=&quot;20307&quot; value=&quot;262&quot;/&gt;&lt;/object&gt;&lt;object type=&quot;3&quot; unique_id=&quot;10085&quot;&gt;&lt;property id=&quot;20148&quot; value=&quot;5&quot;/&gt;&lt;property id=&quot;20300&quot; value=&quot;Slide 3&quot;/&gt;&lt;property id=&quot;20307&quot; value=&quot;263&quot;/&gt;&lt;/object&gt;&lt;object type=&quot;3&quot; unique_id=&quot;10086&quot;&gt;&lt;property id=&quot;20148&quot; value=&quot;5&quot;/&gt;&lt;property id=&quot;20300&quot; value=&quot;Slide 4&quot;/&gt;&lt;property id=&quot;20307&quot; value=&quot;264&quot;/&gt;&lt;/object&gt;&lt;object type=&quot;3&quot; unique_id=&quot;10087&quot;&gt;&lt;property id=&quot;20148&quot; value=&quot;5&quot;/&gt;&lt;property id=&quot;20300&quot; value=&quot;Slide 5&quot;/&gt;&lt;property id=&quot;20307&quot; value=&quot;265&quot;/&gt;&lt;/object&gt;&lt;object type=&quot;3&quot; unique_id=&quot;10088&quot;&gt;&lt;property id=&quot;20148&quot; value=&quot;5&quot;/&gt;&lt;property id=&quot;20300&quot; value=&quot;Slide 6&quot;/&gt;&lt;property id=&quot;20307&quot; value=&quot;272&quot;/&gt;&lt;/object&gt;&lt;object type=&quot;3&quot; unique_id=&quot;10089&quot;&gt;&lt;property id=&quot;20148&quot; value=&quot;5&quot;/&gt;&lt;property id=&quot;20300&quot; value=&quot;Slide 7&quot;/&gt;&lt;property id=&quot;20307&quot; value=&quot;273&quot;/&gt;&lt;/object&gt;&lt;object type=&quot;3&quot; unique_id=&quot;10090&quot;&gt;&lt;property id=&quot;20148&quot; value=&quot;5&quot;/&gt;&lt;property id=&quot;20300&quot; value=&quot;Slide 8&quot;/&gt;&lt;property id=&quot;20307&quot; value=&quot;267&quot;/&gt;&lt;/object&gt;&lt;object type=&quot;3&quot; unique_id=&quot;10091&quot;&gt;&lt;property id=&quot;20148&quot; value=&quot;5&quot;/&gt;&lt;property id=&quot;20300&quot; value=&quot;Slide 9&quot;/&gt;&lt;property id=&quot;20307&quot; value=&quot;270&quot;/&gt;&lt;/object&gt;&lt;object type=&quot;3&quot; unique_id=&quot;10218&quot;&gt;&lt;property id=&quot;20148&quot; value=&quot;5&quot;/&gt;&lt;property id=&quot;20300&quot; value=&quot;Slide 1&quot;/&gt;&lt;property id=&quot;20307&quot; value=&quot;275&quot;/&gt;&lt;/object&gt;&lt;/object&gt;&lt;object type=&quot;8&quot; unique_id=&quot;1010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491</Words>
  <Application>Microsoft Office PowerPoint</Application>
  <PresentationFormat>On-screen Show (4:3)</PresentationFormat>
  <Paragraphs>147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Uu Viet Co.,ltd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AutoBVT</cp:lastModifiedBy>
  <cp:revision>32</cp:revision>
  <dcterms:created xsi:type="dcterms:W3CDTF">2008-12-07T16:10:08Z</dcterms:created>
  <dcterms:modified xsi:type="dcterms:W3CDTF">2018-10-03T10:20:31Z</dcterms:modified>
</cp:coreProperties>
</file>